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4"/>
  </p:sldMasterIdLst>
  <p:notesMasterIdLst>
    <p:notesMasterId r:id="rId18"/>
  </p:notesMasterIdLst>
  <p:sldIdLst>
    <p:sldId id="263" r:id="rId5"/>
    <p:sldId id="266" r:id="rId6"/>
    <p:sldId id="265" r:id="rId7"/>
    <p:sldId id="271" r:id="rId8"/>
    <p:sldId id="277" r:id="rId9"/>
    <p:sldId id="276" r:id="rId10"/>
    <p:sldId id="270" r:id="rId11"/>
    <p:sldId id="269" r:id="rId12"/>
    <p:sldId id="272" r:id="rId13"/>
    <p:sldId id="273" r:id="rId14"/>
    <p:sldId id="275" r:id="rId15"/>
    <p:sldId id="274" r:id="rId16"/>
    <p:sldId id="268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42" autoAdjust="0"/>
    <p:restoredTop sz="94660" autoAdjust="0"/>
  </p:normalViewPr>
  <p:slideViewPr>
    <p:cSldViewPr snapToGrid="0">
      <p:cViewPr varScale="1">
        <p:scale>
          <a:sx n="110" d="100"/>
          <a:sy n="110" d="100"/>
        </p:scale>
        <p:origin x="3084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574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DB1B9D-5FD8-46B1-A173-F00497598741}" type="datetimeFigureOut">
              <a:rPr lang="en-US" smtClean="0"/>
              <a:t>4/11/2021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42BC-A7BD-4276-975D-6351998F7C8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3085765"/>
            <a:ext cx="8240108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990600"/>
            <a:ext cx="79897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2495444"/>
            <a:ext cx="7989752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3442AB9-C8CA-420F-B42A-18C2D699071B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323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76EAD-3739-455C-929C-D58B69B73424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870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DFFBC-BDEB-417F-BF84-663A45C20646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151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8071AC1-DFE2-4CEB-A839-7F430962ACC4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577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228003"/>
            <a:ext cx="7989752" cy="3630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F9C0F-A549-4116-ADE7-EA08C05540C8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581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C9EEE4F-EA2D-4584-9DE7-EC300D9E7B04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066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E59C-38C6-435B-909F-6BC5D2F90092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074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B3F88-5DA5-47A3-A95A-FEF6AF43E84E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659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3716-29F6-49DE-A213-3937CA580F20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Phoneme Detector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210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 Th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76324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301258-1807-4224-B49B-2049E5181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AD4C97-8CE8-4B90-A8FB-AA6C81BB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2E1B2A-B8B1-4648-9897-FA09407B6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76C5F67F-346E-4879-8C7D-2C88D871D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5"/>
            <a:ext cx="7989752" cy="5633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50568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B02A8-9935-43BE-936D-943169608636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128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518B405-B3F7-4586-BE59-DF6DE834F5F3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125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51608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2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paceengineer1/alexonly-greyscale" TargetMode="External"/><Relationship Id="rId2" Type="http://schemas.openxmlformats.org/officeDocument/2006/relationships/hyperlink" Target="https://ieeexplore.ieee.org/document/7115171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edium.com/@jeff.daniel77/accessing-the-kaggle-com-api-with-jupyter-notebook-on-windows-d6f330bc6953" TargetMode="External"/><Relationship Id="rId5" Type="http://schemas.openxmlformats.org/officeDocument/2006/relationships/hyperlink" Target="https://github.com/richardhemphill/SuperResolution" TargetMode="External"/><Relationship Id="rId4" Type="http://schemas.openxmlformats.org/officeDocument/2006/relationships/hyperlink" Target="https://keras.io/examples/vision/super_resolution_sub_pixel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ieeexplore.ieee.org/document/7115171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ircuit board digital representations with numbers and lines">
            <a:extLst>
              <a:ext uri="{FF2B5EF4-FFF2-40B4-BE49-F238E27FC236}">
                <a16:creationId xmlns:a16="http://schemas.microsoft.com/office/drawing/2014/main" id="{F6DA4AFB-3A8D-4497-B3C6-E848859466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09"/>
          <a:stretch/>
        </p:blipFill>
        <p:spPr>
          <a:xfrm>
            <a:off x="437745" y="651752"/>
            <a:ext cx="5457958" cy="57388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052C78A-CC4E-4DCD-97BA-B2001BFCD364}"/>
              </a:ext>
            </a:extLst>
          </p:cNvPr>
          <p:cNvSpPr/>
          <p:nvPr/>
        </p:nvSpPr>
        <p:spPr>
          <a:xfrm>
            <a:off x="5958863" y="651752"/>
            <a:ext cx="2729335" cy="573881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E4D67D1-C33F-4331-B7BD-1E2D2935F512}"/>
              </a:ext>
            </a:extLst>
          </p:cNvPr>
          <p:cNvSpPr txBox="1">
            <a:spLocks/>
          </p:cNvSpPr>
          <p:nvPr/>
        </p:nvSpPr>
        <p:spPr>
          <a:xfrm>
            <a:off x="5958862" y="3521158"/>
            <a:ext cx="2729335" cy="2869407"/>
          </a:xfrm>
          <a:prstGeom prst="rect">
            <a:avLst/>
          </a:prstGeom>
        </p:spPr>
        <p:txBody>
          <a:bodyPr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EBEBEB"/>
                </a:solidFill>
              </a:rPr>
              <a:t>Richard Hemphill</a:t>
            </a:r>
          </a:p>
          <a:p>
            <a:r>
              <a:rPr lang="en-US" dirty="0">
                <a:solidFill>
                  <a:srgbClr val="EBEBEB"/>
                </a:solidFill>
              </a:rPr>
              <a:t>ECE5268</a:t>
            </a:r>
          </a:p>
          <a:p>
            <a:r>
              <a:rPr lang="en-US" dirty="0">
                <a:solidFill>
                  <a:srgbClr val="EBEBEB"/>
                </a:solidFill>
              </a:rPr>
              <a:t>Dr. Anagnostopoulos</a:t>
            </a:r>
          </a:p>
          <a:p>
            <a:r>
              <a:rPr lang="en-US" dirty="0">
                <a:solidFill>
                  <a:srgbClr val="EBEBEB"/>
                </a:solidFill>
              </a:rPr>
              <a:t>Individual Class Project Topic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2DA7902-9289-44B9-88AF-0F305EC073DD}"/>
              </a:ext>
            </a:extLst>
          </p:cNvPr>
          <p:cNvSpPr txBox="1">
            <a:spLocks/>
          </p:cNvSpPr>
          <p:nvPr/>
        </p:nvSpPr>
        <p:spPr>
          <a:xfrm>
            <a:off x="5958863" y="651752"/>
            <a:ext cx="2747392" cy="277724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>
                <a:solidFill>
                  <a:srgbClr val="FFFFFF"/>
                </a:solidFill>
              </a:rPr>
              <a:t>Super resolution using CNN</a:t>
            </a:r>
          </a:p>
        </p:txBody>
      </p:sp>
    </p:spTree>
    <p:extLst>
      <p:ext uri="{BB962C8B-B14F-4D97-AF65-F5344CB8AC3E}">
        <p14:creationId xmlns:p14="http://schemas.microsoft.com/office/powerpoint/2010/main" val="819241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dirty="0"/>
              <a:t>Training Metric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2653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78327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2653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45E69B-0555-483C-B826-36C806CDD3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39613" y="1425927"/>
            <a:ext cx="5098331" cy="50983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FEFD31D-F162-4936-9723-BA006B73816D}"/>
              </a:ext>
            </a:extLst>
          </p:cNvPr>
          <p:cNvSpPr txBox="1"/>
          <p:nvPr/>
        </p:nvSpPr>
        <p:spPr>
          <a:xfrm>
            <a:off x="577124" y="1425927"/>
            <a:ext cx="313272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As the model is trained, the image quality improves.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validation loss converges close to the training loss (i.e. no overfitting).</a:t>
            </a:r>
          </a:p>
        </p:txBody>
      </p:sp>
      <p:sp>
        <p:nvSpPr>
          <p:cNvPr id="10" name="Rectangle: Folded Corner 9">
            <a:extLst>
              <a:ext uri="{FF2B5EF4-FFF2-40B4-BE49-F238E27FC236}">
                <a16:creationId xmlns:a16="http://schemas.microsoft.com/office/drawing/2014/main" id="{9FA8129C-879E-442B-BC0B-1BF0B9C5E98D}"/>
              </a:ext>
            </a:extLst>
          </p:cNvPr>
          <p:cNvSpPr/>
          <p:nvPr/>
        </p:nvSpPr>
        <p:spPr>
          <a:xfrm>
            <a:off x="406887" y="3873672"/>
            <a:ext cx="3132726" cy="1915071"/>
          </a:xfrm>
          <a:prstGeom prst="foldedCorner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Training Time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GPU: NVIDIA GeForce GT 730</a:t>
            </a:r>
          </a:p>
          <a:p>
            <a:r>
              <a:rPr lang="en-US" dirty="0">
                <a:solidFill>
                  <a:schemeClr val="tx1"/>
                </a:solidFill>
              </a:rPr>
              <a:t>Epics: 10,000</a:t>
            </a:r>
          </a:p>
          <a:p>
            <a:r>
              <a:rPr lang="en-US" dirty="0">
                <a:solidFill>
                  <a:schemeClr val="tx1"/>
                </a:solidFill>
              </a:rPr>
              <a:t>Time: 13 hours 45 minutes</a:t>
            </a:r>
          </a:p>
        </p:txBody>
      </p:sp>
    </p:spTree>
    <p:extLst>
      <p:ext uri="{BB962C8B-B14F-4D97-AF65-F5344CB8AC3E}">
        <p14:creationId xmlns:p14="http://schemas.microsoft.com/office/powerpoint/2010/main" val="51871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dirty="0"/>
              <a:t>Training Samples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2653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78327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2653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EFD31D-F162-4936-9723-BA006B73816D}"/>
              </a:ext>
            </a:extLst>
          </p:cNvPr>
          <p:cNvSpPr txBox="1"/>
          <p:nvPr/>
        </p:nvSpPr>
        <p:spPr>
          <a:xfrm>
            <a:off x="577124" y="1425927"/>
            <a:ext cx="327220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As the model gets train over epochs, the magnification become clearer and closer to the objective.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545D46-B9AC-43ED-9FC3-50DD2D2E0B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94354" y="1425927"/>
            <a:ext cx="4687279" cy="46872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459008-727B-48A2-BBF6-CB1D1852E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124" y="3428999"/>
            <a:ext cx="2685349" cy="26853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C118B7-345A-422C-A03E-EB283DE8C8E1}"/>
              </a:ext>
            </a:extLst>
          </p:cNvPr>
          <p:cNvSpPr/>
          <p:nvPr/>
        </p:nvSpPr>
        <p:spPr>
          <a:xfrm>
            <a:off x="519745" y="3173496"/>
            <a:ext cx="2800106" cy="2555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815118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dirty="0"/>
              <a:t>Test Result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2653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78327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2653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3A1144-46A6-4309-B0C2-699634DD5EC7}"/>
              </a:ext>
            </a:extLst>
          </p:cNvPr>
          <p:cNvSpPr txBox="1"/>
          <p:nvPr/>
        </p:nvSpPr>
        <p:spPr>
          <a:xfrm>
            <a:off x="577124" y="1425927"/>
            <a:ext cx="327220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Performing magnification via super resolution produced a slightly lower image quality than bicubic interpolation.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979A247-CCD8-4A3E-A9A5-7FD3B89663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77407" y="1517752"/>
            <a:ext cx="4870585" cy="4870585"/>
          </a:xfrm>
          <a:prstGeom prst="rect">
            <a:avLst/>
          </a:prstGeom>
        </p:spPr>
      </p:pic>
      <p:sp>
        <p:nvSpPr>
          <p:cNvPr id="9" name="Rectangle: Folded Corner 8">
            <a:extLst>
              <a:ext uri="{FF2B5EF4-FFF2-40B4-BE49-F238E27FC236}">
                <a16:creationId xmlns:a16="http://schemas.microsoft.com/office/drawing/2014/main" id="{E55C282C-C1CA-4BF4-8106-DE7F0E807762}"/>
              </a:ext>
            </a:extLst>
          </p:cNvPr>
          <p:cNvSpPr/>
          <p:nvPr/>
        </p:nvSpPr>
        <p:spPr>
          <a:xfrm>
            <a:off x="907994" y="4324355"/>
            <a:ext cx="2610464" cy="1460091"/>
          </a:xfrm>
          <a:prstGeom prst="foldedCorner">
            <a:avLst/>
          </a:prstGeom>
          <a:solidFill>
            <a:srgbClr val="FFFFC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Average Test PSNR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Bicubic: 25.1</a:t>
            </a:r>
          </a:p>
          <a:p>
            <a:r>
              <a:rPr lang="en-US" dirty="0">
                <a:solidFill>
                  <a:schemeClr val="tx1"/>
                </a:solidFill>
              </a:rPr>
              <a:t>Super Resolution: 20.5</a:t>
            </a:r>
          </a:p>
        </p:txBody>
      </p:sp>
    </p:spTree>
    <p:extLst>
      <p:ext uri="{BB962C8B-B14F-4D97-AF65-F5344CB8AC3E}">
        <p14:creationId xmlns:p14="http://schemas.microsoft.com/office/powerpoint/2010/main" val="1684605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2653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78327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2653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3A1144-46A6-4309-B0C2-699634DD5EC7}"/>
              </a:ext>
            </a:extLst>
          </p:cNvPr>
          <p:cNvSpPr txBox="1"/>
          <p:nvPr/>
        </p:nvSpPr>
        <p:spPr>
          <a:xfrm>
            <a:off x="577124" y="1425927"/>
            <a:ext cx="798975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C. Dong, C. C. Loy, K. He and X. Tang, "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Image Super-Resolution Using Deep Convolutional Networks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," in IEEE Transactions on Pattern Analysis and Machine Intelligence, vol. 38, no. 2, pp. 295-307, 1 Feb. 2016,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doi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: 10.1109/TPAMI.2015.2439281.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Goose, Mr. “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AlexOnly_Greyscale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,” January 22, 2020.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https://www.kaggle.com/spaceengineer1/alexonly-greyscale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Long,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Xingyu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“Image Super-Resolution Using an Efficient Sub-Pixel CNN,” 2020.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https://keras.io/examples/vision/super_resolution_sub_pixel/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Hemphill, Richard. “</a:t>
            </a:r>
            <a:r>
              <a:rPr lang="en-US" sz="2000" dirty="0" err="1">
                <a:effectLst/>
              </a:rPr>
              <a:t>Richardhemphill</a:t>
            </a:r>
            <a:r>
              <a:rPr lang="en-US" sz="2000" dirty="0">
                <a:effectLst/>
              </a:rPr>
              <a:t>/</a:t>
            </a:r>
            <a:r>
              <a:rPr lang="en-US" sz="2000" dirty="0" err="1">
                <a:effectLst/>
              </a:rPr>
              <a:t>SuperResolution</a:t>
            </a:r>
            <a:r>
              <a:rPr lang="en-US" sz="2000" dirty="0">
                <a:effectLst/>
              </a:rPr>
              <a:t>.” GitHub. Accessed April 11, 2021. </a:t>
            </a:r>
            <a:r>
              <a:rPr lang="en-US" sz="2000" dirty="0">
                <a:effectLst/>
                <a:hlinkClick r:id="rId5"/>
              </a:rPr>
              <a:t>https://github.com/richardhemphill/SuperResolution</a:t>
            </a:r>
            <a:r>
              <a:rPr lang="en-US" sz="2000" dirty="0">
                <a:effectLst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</a:rPr>
              <a:t>Daniel, Jeff. Medium. Accessed April 11, 2021. </a:t>
            </a:r>
            <a:r>
              <a:rPr lang="en-US" sz="2000" dirty="0">
                <a:effectLst/>
                <a:hlinkClick r:id="rId6"/>
              </a:rPr>
              <a:t>https://medium.com/@jeff.daniel77/accessing-the-kaggle-com-api-with-jupyter-notebook-on-windows-d6f330bc6953</a:t>
            </a:r>
            <a:r>
              <a:rPr lang="en-US" sz="2000" dirty="0">
                <a:effectLst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059108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2653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78327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2653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3A1144-46A6-4309-B0C2-699634DD5EC7}"/>
              </a:ext>
            </a:extLst>
          </p:cNvPr>
          <p:cNvSpPr txBox="1"/>
          <p:nvPr/>
        </p:nvSpPr>
        <p:spPr>
          <a:xfrm>
            <a:off x="577124" y="1433301"/>
            <a:ext cx="7989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Using small-sized grayscale images, construct a CNN-based architecture that will downscale (magnify) the images by a factor of 2.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B56360C-8A28-4F03-9C5F-F8FD2D8DA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673756"/>
            <a:ext cx="1828800" cy="1828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F829230-7465-4BAF-A95A-4FC040493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4651195"/>
            <a:ext cx="1828800" cy="1828800"/>
          </a:xfrm>
          <a:prstGeom prst="rect">
            <a:avLst/>
          </a:prstGeom>
          <a:ln w="31750">
            <a:solidFill>
              <a:srgbClr val="FF0000"/>
            </a:solidFill>
          </a:ln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0784228-ADBD-4DEB-B108-34165A88EF8A}"/>
              </a:ext>
            </a:extLst>
          </p:cNvPr>
          <p:cNvSpPr txBox="1"/>
          <p:nvPr/>
        </p:nvSpPr>
        <p:spPr>
          <a:xfrm>
            <a:off x="577123" y="230532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Original Image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B72F240-6011-4D71-ADFA-B51C40DF6D0B}"/>
              </a:ext>
            </a:extLst>
          </p:cNvPr>
          <p:cNvSpPr txBox="1"/>
          <p:nvPr/>
        </p:nvSpPr>
        <p:spPr>
          <a:xfrm>
            <a:off x="4572000" y="229769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Magnified Image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06F5F2-AD3A-40F5-ADEF-142EA102F08E}"/>
              </a:ext>
            </a:extLst>
          </p:cNvPr>
          <p:cNvSpPr txBox="1"/>
          <p:nvPr/>
        </p:nvSpPr>
        <p:spPr>
          <a:xfrm>
            <a:off x="2564969" y="230721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Reduced Image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D41A670-7587-4353-8DE4-A87009D259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057" y="4646883"/>
            <a:ext cx="1828800" cy="1828800"/>
          </a:xfrm>
          <a:prstGeom prst="rect">
            <a:avLst/>
          </a:prstGeom>
          <a:ln w="31750">
            <a:solidFill>
              <a:srgbClr val="92D050"/>
            </a:solidFill>
          </a:ln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DFCD466-967E-4DD5-AD75-042A88876E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057" y="2649293"/>
            <a:ext cx="1828800" cy="18288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311E8D5-7CA7-4A69-9973-B872A9469C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64969" y="4646883"/>
            <a:ext cx="1828800" cy="1828800"/>
          </a:xfrm>
          <a:prstGeom prst="rect">
            <a:avLst/>
          </a:prstGeom>
          <a:ln w="31750">
            <a:solidFill>
              <a:srgbClr val="00B0F0"/>
            </a:solidFill>
          </a:ln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B2209176-AC00-4048-81ED-D7394CD4DF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22170" y="3131242"/>
            <a:ext cx="914400" cy="914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E6AC583-9015-4DA6-959A-3D01587B36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6780" y="2656269"/>
            <a:ext cx="1828800" cy="18288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E785E1B-529B-47FA-802B-CE0ACF64FF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6780" y="4646883"/>
            <a:ext cx="1828800" cy="1828800"/>
          </a:xfrm>
          <a:prstGeom prst="rect">
            <a:avLst/>
          </a:prstGeom>
          <a:ln w="31750">
            <a:solidFill>
              <a:srgbClr val="7030A0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5270CB0-009D-456F-A5A0-CCB0421BD4EE}"/>
              </a:ext>
            </a:extLst>
          </p:cNvPr>
          <p:cNvSpPr txBox="1"/>
          <p:nvPr/>
        </p:nvSpPr>
        <p:spPr>
          <a:xfrm>
            <a:off x="6579031" y="2279961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Super Resolution</a:t>
            </a:r>
          </a:p>
        </p:txBody>
      </p:sp>
    </p:spTree>
    <p:extLst>
      <p:ext uri="{BB962C8B-B14F-4D97-AF65-F5344CB8AC3E}">
        <p14:creationId xmlns:p14="http://schemas.microsoft.com/office/powerpoint/2010/main" val="1332998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7374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83048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7374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" name="Flowchart: Magnetic Disk 10">
            <a:extLst>
              <a:ext uri="{FF2B5EF4-FFF2-40B4-BE49-F238E27FC236}">
                <a16:creationId xmlns:a16="http://schemas.microsoft.com/office/drawing/2014/main" id="{D53697F3-4FE1-4769-ADE4-89B81489DBF1}"/>
              </a:ext>
            </a:extLst>
          </p:cNvPr>
          <p:cNvSpPr/>
          <p:nvPr/>
        </p:nvSpPr>
        <p:spPr>
          <a:xfrm>
            <a:off x="815544" y="3503302"/>
            <a:ext cx="1526282" cy="888139"/>
          </a:xfrm>
          <a:prstGeom prst="flowChartMagneticDisk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Image Dataset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35B2AB6-80F2-45CB-942F-25896F6D395D}"/>
              </a:ext>
            </a:extLst>
          </p:cNvPr>
          <p:cNvCxnSpPr>
            <a:cxnSpLocks/>
            <a:stCxn id="11" idx="3"/>
            <a:endCxn id="18" idx="0"/>
          </p:cNvCxnSpPr>
          <p:nvPr/>
        </p:nvCxnSpPr>
        <p:spPr>
          <a:xfrm>
            <a:off x="1578685" y="4391441"/>
            <a:ext cx="1" cy="6884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B5D4DF-47A3-41BE-9D8A-ADEAB3EA2130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2085483" y="5586721"/>
            <a:ext cx="1077509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3739676-1BB7-4F2F-BF23-147E5B6150FE}"/>
              </a:ext>
            </a:extLst>
          </p:cNvPr>
          <p:cNvGrpSpPr/>
          <p:nvPr/>
        </p:nvGrpSpPr>
        <p:grpSpPr>
          <a:xfrm>
            <a:off x="4621374" y="5109246"/>
            <a:ext cx="1526284" cy="959508"/>
            <a:chOff x="4313468" y="1656251"/>
            <a:chExt cx="1526284" cy="95950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2871CF4-64F6-442E-938F-82139378B2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13468" y="1964155"/>
              <a:ext cx="1526283" cy="651604"/>
            </a:xfrm>
            <a:prstGeom prst="rect">
              <a:avLst/>
            </a:prstGeom>
            <a:ln>
              <a:noFill/>
            </a:ln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A6A97CB-64C2-4ED2-905A-733B4A782150}"/>
                </a:ext>
              </a:extLst>
            </p:cNvPr>
            <p:cNvSpPr/>
            <p:nvPr/>
          </p:nvSpPr>
          <p:spPr>
            <a:xfrm>
              <a:off x="4313468" y="1656251"/>
              <a:ext cx="1526284" cy="95794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Neural Network</a:t>
              </a:r>
            </a:p>
          </p:txBody>
        </p:sp>
      </p:grp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4864AE9E-1195-47E7-9B52-FA7587DC495E}"/>
              </a:ext>
            </a:extLst>
          </p:cNvPr>
          <p:cNvCxnSpPr>
            <a:cxnSpLocks/>
            <a:stCxn id="19" idx="3"/>
            <a:endCxn id="16" idx="1"/>
          </p:cNvCxnSpPr>
          <p:nvPr/>
        </p:nvCxnSpPr>
        <p:spPr>
          <a:xfrm>
            <a:off x="3691826" y="5586719"/>
            <a:ext cx="929548" cy="1499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FC2ACE9B-64E4-46B5-BD3D-4490B1F41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888" y="5079923"/>
            <a:ext cx="1013595" cy="10135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9B9D0C2-A9CE-48F3-8406-1FA029FB0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9826" y="5330719"/>
            <a:ext cx="512000" cy="512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1BFBDC8-1408-493C-8B4A-2ADEFB3E5B90}"/>
              </a:ext>
            </a:extLst>
          </p:cNvPr>
          <p:cNvSpPr txBox="1"/>
          <p:nvPr/>
        </p:nvSpPr>
        <p:spPr>
          <a:xfrm>
            <a:off x="2045344" y="5178950"/>
            <a:ext cx="826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reduce</a:t>
            </a:r>
          </a:p>
        </p:txBody>
      </p:sp>
      <p:cxnSp>
        <p:nvCxnSpPr>
          <p:cNvPr id="21" name="Straight Arrow Connector 47">
            <a:extLst>
              <a:ext uri="{FF2B5EF4-FFF2-40B4-BE49-F238E27FC236}">
                <a16:creationId xmlns:a16="http://schemas.microsoft.com/office/drawing/2014/main" id="{1ECC8826-06F8-466E-B379-29754C93B2AB}"/>
              </a:ext>
            </a:extLst>
          </p:cNvPr>
          <p:cNvCxnSpPr>
            <a:cxnSpLocks/>
            <a:stCxn id="18" idx="2"/>
            <a:endCxn id="22" idx="4"/>
          </p:cNvCxnSpPr>
          <p:nvPr/>
        </p:nvCxnSpPr>
        <p:spPr>
          <a:xfrm rot="5400000" flipH="1" flipV="1">
            <a:off x="4468675" y="3156538"/>
            <a:ext cx="46991" cy="5826970"/>
          </a:xfrm>
          <a:prstGeom prst="bentConnector3">
            <a:avLst>
              <a:gd name="adj1" fmla="val -486476"/>
            </a:avLst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lowchart: Summing Junction 21">
            <a:extLst>
              <a:ext uri="{FF2B5EF4-FFF2-40B4-BE49-F238E27FC236}">
                <a16:creationId xmlns:a16="http://schemas.microsoft.com/office/drawing/2014/main" id="{7EE79BEF-0CF3-4E18-A4A6-FBFA9E966345}"/>
              </a:ext>
            </a:extLst>
          </p:cNvPr>
          <p:cNvSpPr/>
          <p:nvPr/>
        </p:nvSpPr>
        <p:spPr>
          <a:xfrm>
            <a:off x="6948456" y="5132127"/>
            <a:ext cx="914400" cy="914400"/>
          </a:xfrm>
          <a:prstGeom prst="flowChartSummingJunctio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47">
            <a:extLst>
              <a:ext uri="{FF2B5EF4-FFF2-40B4-BE49-F238E27FC236}">
                <a16:creationId xmlns:a16="http://schemas.microsoft.com/office/drawing/2014/main" id="{71BA6DAA-1AF9-4311-B52C-408EC4F2B426}"/>
              </a:ext>
            </a:extLst>
          </p:cNvPr>
          <p:cNvCxnSpPr>
            <a:cxnSpLocks/>
            <a:stCxn id="16" idx="3"/>
            <a:endCxn id="22" idx="2"/>
          </p:cNvCxnSpPr>
          <p:nvPr/>
        </p:nvCxnSpPr>
        <p:spPr>
          <a:xfrm>
            <a:off x="6147658" y="5588218"/>
            <a:ext cx="800798" cy="1109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F5956E63-173C-48AF-AB0C-3CD931FFFF1C}"/>
              </a:ext>
            </a:extLst>
          </p:cNvPr>
          <p:cNvSpPr txBox="1"/>
          <p:nvPr/>
        </p:nvSpPr>
        <p:spPr>
          <a:xfrm>
            <a:off x="7245997" y="5658053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7DE8BF-B660-46C6-AD6E-8E0E930E44BB}"/>
              </a:ext>
            </a:extLst>
          </p:cNvPr>
          <p:cNvSpPr txBox="1"/>
          <p:nvPr/>
        </p:nvSpPr>
        <p:spPr>
          <a:xfrm>
            <a:off x="6948455" y="5427570"/>
            <a:ext cx="31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</a:t>
            </a:r>
          </a:p>
        </p:txBody>
      </p:sp>
      <p:cxnSp>
        <p:nvCxnSpPr>
          <p:cNvPr id="26" name="Straight Arrow Connector 47">
            <a:extLst>
              <a:ext uri="{FF2B5EF4-FFF2-40B4-BE49-F238E27FC236}">
                <a16:creationId xmlns:a16="http://schemas.microsoft.com/office/drawing/2014/main" id="{156B10D2-50DB-45B3-876D-EAB573E48F0A}"/>
              </a:ext>
            </a:extLst>
          </p:cNvPr>
          <p:cNvCxnSpPr>
            <a:cxnSpLocks/>
            <a:stCxn id="22" idx="6"/>
            <a:endCxn id="16" idx="0"/>
          </p:cNvCxnSpPr>
          <p:nvPr/>
        </p:nvCxnSpPr>
        <p:spPr>
          <a:xfrm flipH="1" flipV="1">
            <a:off x="5384516" y="5109246"/>
            <a:ext cx="2478340" cy="480081"/>
          </a:xfrm>
          <a:prstGeom prst="bentConnector4">
            <a:avLst>
              <a:gd name="adj1" fmla="val -9224"/>
              <a:gd name="adj2" fmla="val 147617"/>
            </a:avLst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74F3E6C-8E1F-4672-979A-D3A32528BC63}"/>
              </a:ext>
            </a:extLst>
          </p:cNvPr>
          <p:cNvSpPr txBox="1"/>
          <p:nvPr/>
        </p:nvSpPr>
        <p:spPr>
          <a:xfrm>
            <a:off x="5353492" y="4532339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53AA6C5-EE4E-46DB-9B70-3CDDE147FF0C}"/>
              </a:ext>
            </a:extLst>
          </p:cNvPr>
          <p:cNvSpPr txBox="1"/>
          <p:nvPr/>
        </p:nvSpPr>
        <p:spPr>
          <a:xfrm>
            <a:off x="577124" y="1433301"/>
            <a:ext cx="7989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goal of the project is to construct Python code to import and extract a dataset, take shrunken images with the original and train a CNN (Convolutional Neural Network) to magnify and subsequently enhance an image back to the original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493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2653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78327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2653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A204AD-0755-4340-BB03-81DA9C6A7268}"/>
              </a:ext>
            </a:extLst>
          </p:cNvPr>
          <p:cNvSpPr txBox="1"/>
          <p:nvPr/>
        </p:nvSpPr>
        <p:spPr>
          <a:xfrm>
            <a:off x="577124" y="1433301"/>
            <a:ext cx="7989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model: creates feature maps of the low-resolution image, increases the dimensionality (i.e. number of nodes in a layer), then reconstructs the expected high-resolution image.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6331423-FD67-4D63-A421-9394538A16B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24" y="3641367"/>
            <a:ext cx="1422167" cy="2014539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D83A4288-5B29-45D6-B6C8-CBCDFA0F4BD6}"/>
              </a:ext>
            </a:extLst>
          </p:cNvPr>
          <p:cNvSpPr txBox="1"/>
          <p:nvPr/>
        </p:nvSpPr>
        <p:spPr>
          <a:xfrm>
            <a:off x="766519" y="2975368"/>
            <a:ext cx="10282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Low Resolution Image</a:t>
            </a:r>
          </a:p>
        </p:txBody>
      </p:sp>
      <p:sp>
        <p:nvSpPr>
          <p:cNvPr id="8" name="Cube 7">
            <a:extLst>
              <a:ext uri="{FF2B5EF4-FFF2-40B4-BE49-F238E27FC236}">
                <a16:creationId xmlns:a16="http://schemas.microsoft.com/office/drawing/2014/main" id="{C80F8076-231D-4346-BBCA-212721A2C8F2}"/>
              </a:ext>
            </a:extLst>
          </p:cNvPr>
          <p:cNvSpPr/>
          <p:nvPr/>
        </p:nvSpPr>
        <p:spPr>
          <a:xfrm>
            <a:off x="2679818" y="3408441"/>
            <a:ext cx="1123950" cy="2161576"/>
          </a:xfrm>
          <a:prstGeom prst="cube">
            <a:avLst>
              <a:gd name="adj" fmla="val 4025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ube 38">
            <a:extLst>
              <a:ext uri="{FF2B5EF4-FFF2-40B4-BE49-F238E27FC236}">
                <a16:creationId xmlns:a16="http://schemas.microsoft.com/office/drawing/2014/main" id="{297C7469-E4C9-4312-BA21-7784F08B2B25}"/>
              </a:ext>
            </a:extLst>
          </p:cNvPr>
          <p:cNvSpPr/>
          <p:nvPr/>
        </p:nvSpPr>
        <p:spPr>
          <a:xfrm>
            <a:off x="3021247" y="4451857"/>
            <a:ext cx="652112" cy="152400"/>
          </a:xfrm>
          <a:prstGeom prst="cube">
            <a:avLst>
              <a:gd name="adj" fmla="val 4025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013CB1-6E64-41A3-A057-0FA716FB106F}"/>
              </a:ext>
            </a:extLst>
          </p:cNvPr>
          <p:cNvSpPr/>
          <p:nvPr/>
        </p:nvSpPr>
        <p:spPr>
          <a:xfrm>
            <a:off x="1278683" y="4451857"/>
            <a:ext cx="270602" cy="253668"/>
          </a:xfrm>
          <a:prstGeom prst="rect">
            <a:avLst/>
          </a:prstGeom>
          <a:noFill/>
          <a:ln>
            <a:solidFill>
              <a:schemeClr val="tx1"/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53BF8B7-E873-40F9-BFA9-4A62D2AF994B}"/>
              </a:ext>
            </a:extLst>
          </p:cNvPr>
          <p:cNvCxnSpPr/>
          <p:nvPr/>
        </p:nvCxnSpPr>
        <p:spPr>
          <a:xfrm>
            <a:off x="1482609" y="4451857"/>
            <a:ext cx="1609725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00C193C-1A41-4611-BED9-5BDCA8AA25E1}"/>
              </a:ext>
            </a:extLst>
          </p:cNvPr>
          <p:cNvCxnSpPr>
            <a:cxnSpLocks/>
            <a:endCxn id="39" idx="2"/>
          </p:cNvCxnSpPr>
          <p:nvPr/>
        </p:nvCxnSpPr>
        <p:spPr>
          <a:xfrm flipV="1">
            <a:off x="1488313" y="4558731"/>
            <a:ext cx="1532934" cy="8990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19AE00E-2D90-41FC-828B-F7B3A25C38D7}"/>
              </a:ext>
            </a:extLst>
          </p:cNvPr>
          <p:cNvCxnSpPr>
            <a:cxnSpLocks/>
          </p:cNvCxnSpPr>
          <p:nvPr/>
        </p:nvCxnSpPr>
        <p:spPr>
          <a:xfrm flipV="1">
            <a:off x="1320075" y="4501842"/>
            <a:ext cx="1655018" cy="32227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EAEEB4A-799B-47BE-BC1B-16EF1CA5B614}"/>
              </a:ext>
            </a:extLst>
          </p:cNvPr>
          <p:cNvCxnSpPr>
            <a:cxnSpLocks/>
          </p:cNvCxnSpPr>
          <p:nvPr/>
        </p:nvCxnSpPr>
        <p:spPr>
          <a:xfrm flipV="1">
            <a:off x="1320075" y="4596151"/>
            <a:ext cx="1704961" cy="140921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Cube 57">
            <a:extLst>
              <a:ext uri="{FF2B5EF4-FFF2-40B4-BE49-F238E27FC236}">
                <a16:creationId xmlns:a16="http://schemas.microsoft.com/office/drawing/2014/main" id="{C702A229-DA83-471F-A4FD-676018C2DC2C}"/>
              </a:ext>
            </a:extLst>
          </p:cNvPr>
          <p:cNvSpPr/>
          <p:nvPr/>
        </p:nvSpPr>
        <p:spPr>
          <a:xfrm>
            <a:off x="5181718" y="3447596"/>
            <a:ext cx="863482" cy="2161576"/>
          </a:xfrm>
          <a:prstGeom prst="cube">
            <a:avLst>
              <a:gd name="adj" fmla="val 4025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Cube 58">
            <a:extLst>
              <a:ext uri="{FF2B5EF4-FFF2-40B4-BE49-F238E27FC236}">
                <a16:creationId xmlns:a16="http://schemas.microsoft.com/office/drawing/2014/main" id="{876091E9-F5B4-405A-9285-D234A00D10CC}"/>
              </a:ext>
            </a:extLst>
          </p:cNvPr>
          <p:cNvSpPr/>
          <p:nvPr/>
        </p:nvSpPr>
        <p:spPr>
          <a:xfrm>
            <a:off x="5451777" y="4369902"/>
            <a:ext cx="522053" cy="417577"/>
          </a:xfrm>
          <a:prstGeom prst="cube">
            <a:avLst>
              <a:gd name="adj" fmla="val 4025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7DED0BC-F2C5-4709-9600-1AF24B3F9303}"/>
              </a:ext>
            </a:extLst>
          </p:cNvPr>
          <p:cNvCxnSpPr>
            <a:cxnSpLocks/>
          </p:cNvCxnSpPr>
          <p:nvPr/>
        </p:nvCxnSpPr>
        <p:spPr>
          <a:xfrm flipV="1">
            <a:off x="3673359" y="4369902"/>
            <a:ext cx="1940100" cy="81956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3C59E3CB-3CBC-44D2-A09E-A1C708C2AAB6}"/>
              </a:ext>
            </a:extLst>
          </p:cNvPr>
          <p:cNvCxnSpPr>
            <a:cxnSpLocks/>
          </p:cNvCxnSpPr>
          <p:nvPr/>
        </p:nvCxnSpPr>
        <p:spPr>
          <a:xfrm flipV="1">
            <a:off x="3601989" y="4528057"/>
            <a:ext cx="1849788" cy="1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59182770-37D6-4D4A-BD2B-BA509DCFCA28}"/>
              </a:ext>
            </a:extLst>
          </p:cNvPr>
          <p:cNvCxnSpPr>
            <a:cxnSpLocks/>
          </p:cNvCxnSpPr>
          <p:nvPr/>
        </p:nvCxnSpPr>
        <p:spPr>
          <a:xfrm>
            <a:off x="3601989" y="4612004"/>
            <a:ext cx="1849788" cy="17547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D0DDF7F-BE5A-4C1E-B665-2EF982033F29}"/>
              </a:ext>
            </a:extLst>
          </p:cNvPr>
          <p:cNvCxnSpPr>
            <a:cxnSpLocks/>
            <a:endCxn id="59" idx="2"/>
          </p:cNvCxnSpPr>
          <p:nvPr/>
        </p:nvCxnSpPr>
        <p:spPr>
          <a:xfrm>
            <a:off x="3688216" y="4547153"/>
            <a:ext cx="1763561" cy="11558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4" name="Picture 73">
            <a:extLst>
              <a:ext uri="{FF2B5EF4-FFF2-40B4-BE49-F238E27FC236}">
                <a16:creationId xmlns:a16="http://schemas.microsoft.com/office/drawing/2014/main" id="{CAC78152-A8DB-4B98-AA3A-3FAC7E466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543" y="3447596"/>
            <a:ext cx="1422167" cy="2046356"/>
          </a:xfrm>
          <a:prstGeom prst="rect">
            <a:avLst/>
          </a:prstGeom>
          <a:scene3d>
            <a:camera prst="isometricRightUp"/>
            <a:lightRig rig="threePt" dir="t"/>
          </a:scene3d>
        </p:spPr>
      </p:pic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321AF02-5027-4C05-893D-EAA5DC91AD82}"/>
              </a:ext>
            </a:extLst>
          </p:cNvPr>
          <p:cNvCxnSpPr>
            <a:cxnSpLocks/>
          </p:cNvCxnSpPr>
          <p:nvPr/>
        </p:nvCxnSpPr>
        <p:spPr>
          <a:xfrm flipV="1">
            <a:off x="5973830" y="4317343"/>
            <a:ext cx="1638591" cy="55101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DF37A343-B643-4AB3-AF45-0FDBDE560926}"/>
              </a:ext>
            </a:extLst>
          </p:cNvPr>
          <p:cNvSpPr/>
          <p:nvPr/>
        </p:nvSpPr>
        <p:spPr>
          <a:xfrm>
            <a:off x="7501089" y="4317343"/>
            <a:ext cx="89030" cy="129430"/>
          </a:xfrm>
          <a:prstGeom prst="rect">
            <a:avLst/>
          </a:prstGeom>
          <a:noFill/>
          <a:ln>
            <a:solidFill>
              <a:schemeClr val="tx1"/>
            </a:solidFill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1A4A1C0-D487-473A-B85C-FA866728056E}"/>
              </a:ext>
            </a:extLst>
          </p:cNvPr>
          <p:cNvCxnSpPr>
            <a:cxnSpLocks/>
          </p:cNvCxnSpPr>
          <p:nvPr/>
        </p:nvCxnSpPr>
        <p:spPr>
          <a:xfrm flipV="1">
            <a:off x="5862498" y="4353512"/>
            <a:ext cx="1638591" cy="177088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19AA6758-1AB9-42F4-B78C-CF7407B9E29C}"/>
              </a:ext>
            </a:extLst>
          </p:cNvPr>
          <p:cNvCxnSpPr>
            <a:cxnSpLocks/>
          </p:cNvCxnSpPr>
          <p:nvPr/>
        </p:nvCxnSpPr>
        <p:spPr>
          <a:xfrm flipV="1">
            <a:off x="5836035" y="4442056"/>
            <a:ext cx="1709569" cy="32352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28BAFDF9-C7E4-42BA-BD3F-5D229D8D7086}"/>
              </a:ext>
            </a:extLst>
          </p:cNvPr>
          <p:cNvCxnSpPr>
            <a:cxnSpLocks/>
          </p:cNvCxnSpPr>
          <p:nvPr/>
        </p:nvCxnSpPr>
        <p:spPr>
          <a:xfrm flipV="1">
            <a:off x="5993765" y="4420153"/>
            <a:ext cx="1539555" cy="19453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F1393C12-6190-4DA6-8179-FCF235FED960}"/>
              </a:ext>
            </a:extLst>
          </p:cNvPr>
          <p:cNvSpPr txBox="1"/>
          <p:nvPr/>
        </p:nvSpPr>
        <p:spPr>
          <a:xfrm>
            <a:off x="6853554" y="2975368"/>
            <a:ext cx="10282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High Resolution Image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C9895ACB-F0E6-42AF-9B56-515B550472F4}"/>
              </a:ext>
            </a:extLst>
          </p:cNvPr>
          <p:cNvSpPr txBox="1"/>
          <p:nvPr/>
        </p:nvSpPr>
        <p:spPr>
          <a:xfrm>
            <a:off x="2603104" y="2477589"/>
            <a:ext cx="12583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Feature Maps of Low-Resolution Image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7E432DF-19F7-4782-8EE7-99483254A859}"/>
              </a:ext>
            </a:extLst>
          </p:cNvPr>
          <p:cNvSpPr txBox="1"/>
          <p:nvPr/>
        </p:nvSpPr>
        <p:spPr>
          <a:xfrm>
            <a:off x="5032540" y="2507496"/>
            <a:ext cx="12583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Feature Maps of High-Resolution Image</a:t>
            </a:r>
          </a:p>
        </p:txBody>
      </p:sp>
      <p:sp>
        <p:nvSpPr>
          <p:cNvPr id="48" name="Right Bracket 47">
            <a:extLst>
              <a:ext uri="{FF2B5EF4-FFF2-40B4-BE49-F238E27FC236}">
                <a16:creationId xmlns:a16="http://schemas.microsoft.com/office/drawing/2014/main" id="{28CA7A64-F5ED-472B-8A20-ED66B51A5044}"/>
              </a:ext>
            </a:extLst>
          </p:cNvPr>
          <p:cNvSpPr/>
          <p:nvPr/>
        </p:nvSpPr>
        <p:spPr>
          <a:xfrm rot="5400000">
            <a:off x="2054046" y="4870873"/>
            <a:ext cx="140921" cy="1701172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ight Bracket 92">
            <a:extLst>
              <a:ext uri="{FF2B5EF4-FFF2-40B4-BE49-F238E27FC236}">
                <a16:creationId xmlns:a16="http://schemas.microsoft.com/office/drawing/2014/main" id="{EAE2895E-FCC6-4307-BCD1-76EF16158248}"/>
              </a:ext>
            </a:extLst>
          </p:cNvPr>
          <p:cNvSpPr/>
          <p:nvPr/>
        </p:nvSpPr>
        <p:spPr>
          <a:xfrm rot="5400000">
            <a:off x="4314528" y="4428804"/>
            <a:ext cx="140925" cy="2585312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ight Bracket 93">
            <a:extLst>
              <a:ext uri="{FF2B5EF4-FFF2-40B4-BE49-F238E27FC236}">
                <a16:creationId xmlns:a16="http://schemas.microsoft.com/office/drawing/2014/main" id="{D6891308-BF79-4777-BAEF-B9AF4BF55451}"/>
              </a:ext>
            </a:extLst>
          </p:cNvPr>
          <p:cNvSpPr/>
          <p:nvPr/>
        </p:nvSpPr>
        <p:spPr>
          <a:xfrm rot="5400000">
            <a:off x="6553579" y="4874404"/>
            <a:ext cx="140921" cy="1701172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B357AB7-6D89-4D59-AB15-949B9FC9C473}"/>
              </a:ext>
            </a:extLst>
          </p:cNvPr>
          <p:cNvSpPr txBox="1"/>
          <p:nvPr/>
        </p:nvSpPr>
        <p:spPr>
          <a:xfrm>
            <a:off x="5781939" y="5791287"/>
            <a:ext cx="17011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Reconstruction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313E920-8444-4B6C-A5BC-810F0F67E3EC}"/>
              </a:ext>
            </a:extLst>
          </p:cNvPr>
          <p:cNvSpPr txBox="1"/>
          <p:nvPr/>
        </p:nvSpPr>
        <p:spPr>
          <a:xfrm>
            <a:off x="3092333" y="5784622"/>
            <a:ext cx="2585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Non-Linear Mapping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4D940FF4-9DDB-4773-A3A5-44A80A8B96B1}"/>
              </a:ext>
            </a:extLst>
          </p:cNvPr>
          <p:cNvSpPr txBox="1"/>
          <p:nvPr/>
        </p:nvSpPr>
        <p:spPr>
          <a:xfrm>
            <a:off x="1296998" y="5791287"/>
            <a:ext cx="1701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Patch Extraction and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4155350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dirty="0"/>
              <a:t>Convolutional Layer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2653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78327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2653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A204AD-0755-4340-BB03-81DA9C6A7268}"/>
              </a:ext>
            </a:extLst>
          </p:cNvPr>
          <p:cNvSpPr txBox="1"/>
          <p:nvPr/>
        </p:nvSpPr>
        <p:spPr>
          <a:xfrm>
            <a:off x="577124" y="1433301"/>
            <a:ext cx="7989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image is convolved with multiple kernels to produce a set of feature maps.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728260-DBCD-44CF-9DA9-9E8FF644C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058" y="1823584"/>
            <a:ext cx="5171883" cy="462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120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2653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78327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2653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A204AD-0755-4340-BB03-81DA9C6A7268}"/>
              </a:ext>
            </a:extLst>
          </p:cNvPr>
          <p:cNvSpPr txBox="1"/>
          <p:nvPr/>
        </p:nvSpPr>
        <p:spPr>
          <a:xfrm>
            <a:off x="577124" y="1433301"/>
            <a:ext cx="79897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model parameters came from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Image Super-Resolution Using Deep Convolutional Networks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  The following are the design decisions if larger values were used.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Number of Kernels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marginally increase quality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drastically affect speed of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Kernel Size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marginally richer structural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drastically affect speed of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Number of Layers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 apparent improvement in image quality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increases convergence time.</a:t>
            </a:r>
          </a:p>
        </p:txBody>
      </p:sp>
    </p:spTree>
    <p:extLst>
      <p:ext uri="{BB962C8B-B14F-4D97-AF65-F5344CB8AC3E}">
        <p14:creationId xmlns:p14="http://schemas.microsoft.com/office/powerpoint/2010/main" val="3408455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sz="2800" dirty="0"/>
              <a:t>Patch Extraction and Representation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2653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78327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2653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FC34E6-F2A0-479A-8D61-D571B41E1F4C}"/>
              </a:ext>
            </a:extLst>
          </p:cNvPr>
          <p:cNvSpPr/>
          <p:nvPr/>
        </p:nvSpPr>
        <p:spPr>
          <a:xfrm>
            <a:off x="1096417" y="5018257"/>
            <a:ext cx="914400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32x32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A204AD-0755-4340-BB03-81DA9C6A7268}"/>
              </a:ext>
            </a:extLst>
          </p:cNvPr>
          <p:cNvSpPr txBox="1"/>
          <p:nvPr/>
        </p:nvSpPr>
        <p:spPr>
          <a:xfrm>
            <a:off x="577124" y="1433301"/>
            <a:ext cx="7989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low-resolution image is convolved with 64 9x9 kernels to produce 64 feature maps.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E5DB082-1A76-465B-8F3C-B01536AB1F16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010817" y="5475457"/>
            <a:ext cx="74192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2" name="Table 52">
            <a:extLst>
              <a:ext uri="{FF2B5EF4-FFF2-40B4-BE49-F238E27FC236}">
                <a16:creationId xmlns:a16="http://schemas.microsoft.com/office/drawing/2014/main" id="{4F9F23F8-8088-49AC-9D53-26EF9D1303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7108560"/>
              </p:ext>
            </p:extLst>
          </p:nvPr>
        </p:nvGraphicFramePr>
        <p:xfrm>
          <a:off x="1987709" y="2819400"/>
          <a:ext cx="1220508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5612">
                  <a:extLst>
                    <a:ext uri="{9D8B030D-6E8A-4147-A177-3AD203B41FA5}">
                      <a16:colId xmlns:a16="http://schemas.microsoft.com/office/drawing/2014/main" val="3511628560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854805214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2083539915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2042827898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3744446754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108987665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4227550051"/>
                    </a:ext>
                  </a:extLst>
                </a:gridCol>
                <a:gridCol w="154384">
                  <a:extLst>
                    <a:ext uri="{9D8B030D-6E8A-4147-A177-3AD203B41FA5}">
                      <a16:colId xmlns:a16="http://schemas.microsoft.com/office/drawing/2014/main" val="1558412127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27574969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058306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14330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307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4064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0251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222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17217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809131"/>
                  </a:ext>
                </a:extLst>
              </a:tr>
            </a:tbl>
          </a:graphicData>
        </a:graphic>
      </p:graphicFrame>
      <p:graphicFrame>
        <p:nvGraphicFramePr>
          <p:cNvPr id="53" name="Table 52">
            <a:extLst>
              <a:ext uri="{FF2B5EF4-FFF2-40B4-BE49-F238E27FC236}">
                <a16:creationId xmlns:a16="http://schemas.microsoft.com/office/drawing/2014/main" id="{62D930B6-5163-4240-8630-0AC04C00A0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3221649"/>
              </p:ext>
            </p:extLst>
          </p:nvPr>
        </p:nvGraphicFramePr>
        <p:xfrm>
          <a:off x="2157593" y="3022342"/>
          <a:ext cx="1220508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5612">
                  <a:extLst>
                    <a:ext uri="{9D8B030D-6E8A-4147-A177-3AD203B41FA5}">
                      <a16:colId xmlns:a16="http://schemas.microsoft.com/office/drawing/2014/main" val="3511628560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854805214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2083539915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2042827898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3744446754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108987665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4227550051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1558412127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27574969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058306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14330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307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4064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0251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222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17217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809131"/>
                  </a:ext>
                </a:extLst>
              </a:tr>
            </a:tbl>
          </a:graphicData>
        </a:graphic>
      </p:graphicFrame>
      <p:graphicFrame>
        <p:nvGraphicFramePr>
          <p:cNvPr id="54" name="Table 52">
            <a:extLst>
              <a:ext uri="{FF2B5EF4-FFF2-40B4-BE49-F238E27FC236}">
                <a16:creationId xmlns:a16="http://schemas.microsoft.com/office/drawing/2014/main" id="{61DF26FA-A921-41CF-9FCB-2952A3878D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900897"/>
              </p:ext>
            </p:extLst>
          </p:nvPr>
        </p:nvGraphicFramePr>
        <p:xfrm>
          <a:off x="2366770" y="3239163"/>
          <a:ext cx="1220508" cy="121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5612">
                  <a:extLst>
                    <a:ext uri="{9D8B030D-6E8A-4147-A177-3AD203B41FA5}">
                      <a16:colId xmlns:a16="http://schemas.microsoft.com/office/drawing/2014/main" val="3511628560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854805214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2083539915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2042827898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3744446754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108987665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4227550051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1558412127"/>
                    </a:ext>
                  </a:extLst>
                </a:gridCol>
                <a:gridCol w="135612">
                  <a:extLst>
                    <a:ext uri="{9D8B030D-6E8A-4147-A177-3AD203B41FA5}">
                      <a16:colId xmlns:a16="http://schemas.microsoft.com/office/drawing/2014/main" val="27574969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058306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214330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307246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54064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02517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22268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172172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809131"/>
                  </a:ext>
                </a:extLst>
              </a:tr>
            </a:tbl>
          </a:graphicData>
        </a:graphic>
      </p:graphicFrame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8582D05-80AD-4ADA-AD79-163C672EA4F7}"/>
              </a:ext>
            </a:extLst>
          </p:cNvPr>
          <p:cNvCxnSpPr/>
          <p:nvPr/>
        </p:nvCxnSpPr>
        <p:spPr>
          <a:xfrm flipH="1">
            <a:off x="1447119" y="4038600"/>
            <a:ext cx="5580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2FDD90B-C9F3-4519-BB4F-886DE8F978F1}"/>
              </a:ext>
            </a:extLst>
          </p:cNvPr>
          <p:cNvCxnSpPr>
            <a:cxnSpLocks/>
          </p:cNvCxnSpPr>
          <p:nvPr/>
        </p:nvCxnSpPr>
        <p:spPr>
          <a:xfrm flipH="1">
            <a:off x="1447119" y="4458363"/>
            <a:ext cx="9196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BD8F683E-8DF8-4621-9808-B3048943D6CC}"/>
              </a:ext>
            </a:extLst>
          </p:cNvPr>
          <p:cNvCxnSpPr/>
          <p:nvPr/>
        </p:nvCxnSpPr>
        <p:spPr>
          <a:xfrm>
            <a:off x="1732869" y="4038600"/>
            <a:ext cx="0" cy="41976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D35FFFEA-153D-4C16-B983-527264661C68}"/>
              </a:ext>
            </a:extLst>
          </p:cNvPr>
          <p:cNvSpPr/>
          <p:nvPr/>
        </p:nvSpPr>
        <p:spPr>
          <a:xfrm>
            <a:off x="1377632" y="4135130"/>
            <a:ext cx="710474" cy="211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64 kernels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E02F057-D014-42FA-BD3E-8D905CC71825}"/>
              </a:ext>
            </a:extLst>
          </p:cNvPr>
          <p:cNvCxnSpPr/>
          <p:nvPr/>
        </p:nvCxnSpPr>
        <p:spPr>
          <a:xfrm flipH="1">
            <a:off x="3587278" y="3239163"/>
            <a:ext cx="5580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71E4F67-06E8-4FB1-987F-8C792D3D1093}"/>
              </a:ext>
            </a:extLst>
          </p:cNvPr>
          <p:cNvCxnSpPr/>
          <p:nvPr/>
        </p:nvCxnSpPr>
        <p:spPr>
          <a:xfrm flipH="1">
            <a:off x="3587278" y="4458363"/>
            <a:ext cx="5580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90BEE04-A958-4747-BB35-5228D4E29020}"/>
              </a:ext>
            </a:extLst>
          </p:cNvPr>
          <p:cNvCxnSpPr>
            <a:cxnSpLocks/>
          </p:cNvCxnSpPr>
          <p:nvPr/>
        </p:nvCxnSpPr>
        <p:spPr>
          <a:xfrm>
            <a:off x="3866315" y="3239163"/>
            <a:ext cx="0" cy="121920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657B998D-4220-416C-AC60-83C49D5E0DFB}"/>
              </a:ext>
            </a:extLst>
          </p:cNvPr>
          <p:cNvSpPr/>
          <p:nvPr/>
        </p:nvSpPr>
        <p:spPr>
          <a:xfrm>
            <a:off x="3635379" y="3743207"/>
            <a:ext cx="509973" cy="2357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9 rows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B7A6FCD-69E6-4BFE-B595-47615ECED438}"/>
              </a:ext>
            </a:extLst>
          </p:cNvPr>
          <p:cNvCxnSpPr>
            <a:cxnSpLocks/>
          </p:cNvCxnSpPr>
          <p:nvPr/>
        </p:nvCxnSpPr>
        <p:spPr>
          <a:xfrm>
            <a:off x="3208217" y="2318420"/>
            <a:ext cx="0" cy="561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EADA10A-0456-41E0-B53A-070B6D02E03E}"/>
              </a:ext>
            </a:extLst>
          </p:cNvPr>
          <p:cNvCxnSpPr>
            <a:cxnSpLocks/>
          </p:cNvCxnSpPr>
          <p:nvPr/>
        </p:nvCxnSpPr>
        <p:spPr>
          <a:xfrm>
            <a:off x="1987709" y="2318420"/>
            <a:ext cx="0" cy="561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6F3878A-2B7B-4BC4-8E57-847FC6DAC1CE}"/>
              </a:ext>
            </a:extLst>
          </p:cNvPr>
          <p:cNvCxnSpPr>
            <a:cxnSpLocks/>
          </p:cNvCxnSpPr>
          <p:nvPr/>
        </p:nvCxnSpPr>
        <p:spPr>
          <a:xfrm>
            <a:off x="2005193" y="2571750"/>
            <a:ext cx="1203024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D138CE22-6818-4549-BBAE-DC114D9A9413}"/>
              </a:ext>
            </a:extLst>
          </p:cNvPr>
          <p:cNvSpPr/>
          <p:nvPr/>
        </p:nvSpPr>
        <p:spPr>
          <a:xfrm>
            <a:off x="2269683" y="2457781"/>
            <a:ext cx="625233" cy="2357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9 columns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EB4ED517-7C6E-460A-9B05-BA4D17225E6B}"/>
              </a:ext>
            </a:extLst>
          </p:cNvPr>
          <p:cNvCxnSpPr>
            <a:cxnSpLocks/>
            <a:stCxn id="54" idx="2"/>
          </p:cNvCxnSpPr>
          <p:nvPr/>
        </p:nvCxnSpPr>
        <p:spPr>
          <a:xfrm>
            <a:off x="2977024" y="4458363"/>
            <a:ext cx="4316" cy="78849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FEFD6C08-A3C0-4CD0-B312-1B1200816CB4}"/>
              </a:ext>
            </a:extLst>
          </p:cNvPr>
          <p:cNvSpPr/>
          <p:nvPr/>
        </p:nvSpPr>
        <p:spPr>
          <a:xfrm>
            <a:off x="4650472" y="4633743"/>
            <a:ext cx="914400" cy="91440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32x32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C753D48-5F9A-4B36-8CAC-DAF1CAD95FA7}"/>
              </a:ext>
            </a:extLst>
          </p:cNvPr>
          <p:cNvSpPr/>
          <p:nvPr/>
        </p:nvSpPr>
        <p:spPr>
          <a:xfrm>
            <a:off x="4825283" y="4801310"/>
            <a:ext cx="914400" cy="91440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32x32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E27D4C9-2C9F-4128-A75C-223841E09733}"/>
              </a:ext>
            </a:extLst>
          </p:cNvPr>
          <p:cNvSpPr/>
          <p:nvPr/>
        </p:nvSpPr>
        <p:spPr>
          <a:xfrm>
            <a:off x="4992885" y="5013559"/>
            <a:ext cx="914400" cy="91440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32x32</a:t>
            </a:r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443FE418-9E54-49A2-A874-BCC3D868FC20}"/>
              </a:ext>
            </a:extLst>
          </p:cNvPr>
          <p:cNvCxnSpPr>
            <a:cxnSpLocks/>
            <a:endCxn id="81" idx="1"/>
          </p:cNvCxnSpPr>
          <p:nvPr/>
        </p:nvCxnSpPr>
        <p:spPr>
          <a:xfrm flipV="1">
            <a:off x="3209940" y="5470759"/>
            <a:ext cx="1782945" cy="46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47F20521-C3D4-4AAB-AAFB-32738BDFB629}"/>
              </a:ext>
            </a:extLst>
          </p:cNvPr>
          <p:cNvCxnSpPr/>
          <p:nvPr/>
        </p:nvCxnSpPr>
        <p:spPr>
          <a:xfrm flipH="1">
            <a:off x="5907285" y="5004034"/>
            <a:ext cx="5580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4077E36F-133A-4E90-A08B-96CA67D3B717}"/>
              </a:ext>
            </a:extLst>
          </p:cNvPr>
          <p:cNvCxnSpPr>
            <a:cxnSpLocks/>
          </p:cNvCxnSpPr>
          <p:nvPr/>
        </p:nvCxnSpPr>
        <p:spPr>
          <a:xfrm flipH="1">
            <a:off x="5564872" y="4624218"/>
            <a:ext cx="9196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BBA7F8A-F65A-4BE2-92A4-21E6B68551DB}"/>
              </a:ext>
            </a:extLst>
          </p:cNvPr>
          <p:cNvCxnSpPr>
            <a:cxnSpLocks/>
          </p:cNvCxnSpPr>
          <p:nvPr/>
        </p:nvCxnSpPr>
        <p:spPr>
          <a:xfrm>
            <a:off x="6183729" y="4612041"/>
            <a:ext cx="0" cy="40151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>
            <a:extLst>
              <a:ext uri="{FF2B5EF4-FFF2-40B4-BE49-F238E27FC236}">
                <a16:creationId xmlns:a16="http://schemas.microsoft.com/office/drawing/2014/main" id="{D27E27B6-A142-4DD1-816A-295205F6D518}"/>
              </a:ext>
            </a:extLst>
          </p:cNvPr>
          <p:cNvSpPr/>
          <p:nvPr/>
        </p:nvSpPr>
        <p:spPr>
          <a:xfrm>
            <a:off x="5828492" y="4708571"/>
            <a:ext cx="710474" cy="211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64 images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01D0D1B1-CF37-4A2A-B66A-6F951610E1BC}"/>
              </a:ext>
            </a:extLst>
          </p:cNvPr>
          <p:cNvSpPr/>
          <p:nvPr/>
        </p:nvSpPr>
        <p:spPr>
          <a:xfrm>
            <a:off x="7571876" y="4556359"/>
            <a:ext cx="457200" cy="1828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FE933240-493C-426A-A313-A9C81713F774}"/>
              </a:ext>
            </a:extLst>
          </p:cNvPr>
          <p:cNvSpPr/>
          <p:nvPr/>
        </p:nvSpPr>
        <p:spPr>
          <a:xfrm>
            <a:off x="7732090" y="4669730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978D2275-B921-4381-AA7C-BB49FCE05B68}"/>
              </a:ext>
            </a:extLst>
          </p:cNvPr>
          <p:cNvSpPr/>
          <p:nvPr/>
        </p:nvSpPr>
        <p:spPr>
          <a:xfrm>
            <a:off x="7732090" y="4965981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3B3588F-CAF5-4DF9-90B0-DB14A348D525}"/>
              </a:ext>
            </a:extLst>
          </p:cNvPr>
          <p:cNvSpPr/>
          <p:nvPr/>
        </p:nvSpPr>
        <p:spPr>
          <a:xfrm>
            <a:off x="7732090" y="5273069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6C9E02FF-F8C4-4D0C-81B7-1D3E2F698B7E}"/>
              </a:ext>
            </a:extLst>
          </p:cNvPr>
          <p:cNvSpPr/>
          <p:nvPr/>
        </p:nvSpPr>
        <p:spPr>
          <a:xfrm>
            <a:off x="7732090" y="5570387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C421FDD0-934C-4B9C-8B06-BC8D3AAD4CA5}"/>
              </a:ext>
            </a:extLst>
          </p:cNvPr>
          <p:cNvSpPr/>
          <p:nvPr/>
        </p:nvSpPr>
        <p:spPr>
          <a:xfrm>
            <a:off x="7732090" y="5850761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4187D81-E0E5-462B-934D-406304859516}"/>
              </a:ext>
            </a:extLst>
          </p:cNvPr>
          <p:cNvSpPr/>
          <p:nvPr/>
        </p:nvSpPr>
        <p:spPr>
          <a:xfrm>
            <a:off x="7732090" y="6115366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3D67BF4B-E511-46A4-AF6A-6E99CCF04A0D}"/>
              </a:ext>
            </a:extLst>
          </p:cNvPr>
          <p:cNvCxnSpPr>
            <a:cxnSpLocks/>
            <a:stCxn id="81" idx="3"/>
            <a:endCxn id="92" idx="1"/>
          </p:cNvCxnSpPr>
          <p:nvPr/>
        </p:nvCxnSpPr>
        <p:spPr>
          <a:xfrm>
            <a:off x="5907285" y="5470759"/>
            <a:ext cx="1664591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>
            <a:extLst>
              <a:ext uri="{FF2B5EF4-FFF2-40B4-BE49-F238E27FC236}">
                <a16:creationId xmlns:a16="http://schemas.microsoft.com/office/drawing/2014/main" id="{AB8E678F-E8FB-410B-A662-2D000D7304E3}"/>
              </a:ext>
            </a:extLst>
          </p:cNvPr>
          <p:cNvSpPr/>
          <p:nvPr/>
        </p:nvSpPr>
        <p:spPr>
          <a:xfrm>
            <a:off x="7486050" y="4261176"/>
            <a:ext cx="674960" cy="2740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2048 neurons</a:t>
            </a:r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B5C00E59-A000-429D-B7D3-7AB56AB46B85}"/>
              </a:ext>
            </a:extLst>
          </p:cNvPr>
          <p:cNvSpPr/>
          <p:nvPr/>
        </p:nvSpPr>
        <p:spPr>
          <a:xfrm>
            <a:off x="2755728" y="5246857"/>
            <a:ext cx="457200" cy="457200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576895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AA4174BA-2794-4886-8DCF-93DDE2BD2DA8}"/>
              </a:ext>
            </a:extLst>
          </p:cNvPr>
          <p:cNvSpPr/>
          <p:nvPr/>
        </p:nvSpPr>
        <p:spPr>
          <a:xfrm>
            <a:off x="2355285" y="3577529"/>
            <a:ext cx="457200" cy="457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sz="2800" dirty="0"/>
              <a:t>Non-Linear Mapping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2653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78327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2653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4FA8B0B-7C38-4BA9-A11E-B51A303D69C0}"/>
              </a:ext>
            </a:extLst>
          </p:cNvPr>
          <p:cNvCxnSpPr>
            <a:cxnSpLocks/>
            <a:stCxn id="71" idx="3"/>
          </p:cNvCxnSpPr>
          <p:nvPr/>
        </p:nvCxnSpPr>
        <p:spPr>
          <a:xfrm flipV="1">
            <a:off x="1369859" y="5475457"/>
            <a:ext cx="1382881" cy="416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F90CBF7-D2C9-4D18-86C3-B8496CB83570}"/>
              </a:ext>
            </a:extLst>
          </p:cNvPr>
          <p:cNvCxnSpPr/>
          <p:nvPr/>
        </p:nvCxnSpPr>
        <p:spPr>
          <a:xfrm flipH="1">
            <a:off x="1801600" y="4034728"/>
            <a:ext cx="5580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AAD935-2635-4E43-BD97-B04C7AAB2FE6}"/>
              </a:ext>
            </a:extLst>
          </p:cNvPr>
          <p:cNvCxnSpPr>
            <a:cxnSpLocks/>
          </p:cNvCxnSpPr>
          <p:nvPr/>
        </p:nvCxnSpPr>
        <p:spPr>
          <a:xfrm flipH="1">
            <a:off x="1801600" y="4454491"/>
            <a:ext cx="9196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E63EC3C-824B-4D61-B094-2ABC1A8E93CF}"/>
              </a:ext>
            </a:extLst>
          </p:cNvPr>
          <p:cNvCxnSpPr/>
          <p:nvPr/>
        </p:nvCxnSpPr>
        <p:spPr>
          <a:xfrm>
            <a:off x="2087350" y="4034728"/>
            <a:ext cx="0" cy="41976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7C78E624-55B9-4849-BB70-278D60DEA777}"/>
              </a:ext>
            </a:extLst>
          </p:cNvPr>
          <p:cNvSpPr/>
          <p:nvPr/>
        </p:nvSpPr>
        <p:spPr>
          <a:xfrm>
            <a:off x="1732113" y="4131258"/>
            <a:ext cx="710474" cy="211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32 kernels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034D5A9-4F21-48B7-813F-CF224375CC94}"/>
              </a:ext>
            </a:extLst>
          </p:cNvPr>
          <p:cNvCxnSpPr/>
          <p:nvPr/>
        </p:nvCxnSpPr>
        <p:spPr>
          <a:xfrm flipH="1">
            <a:off x="3232042" y="3975643"/>
            <a:ext cx="5580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7EB05FB-FF58-43C5-8B35-7907F2CB5A2F}"/>
              </a:ext>
            </a:extLst>
          </p:cNvPr>
          <p:cNvCxnSpPr/>
          <p:nvPr/>
        </p:nvCxnSpPr>
        <p:spPr>
          <a:xfrm flipH="1">
            <a:off x="3232042" y="4455086"/>
            <a:ext cx="5580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4F543ED-373C-4B0D-A4C3-7487A4E5102A}"/>
              </a:ext>
            </a:extLst>
          </p:cNvPr>
          <p:cNvCxnSpPr>
            <a:cxnSpLocks/>
          </p:cNvCxnSpPr>
          <p:nvPr/>
        </p:nvCxnSpPr>
        <p:spPr>
          <a:xfrm>
            <a:off x="3511079" y="3994609"/>
            <a:ext cx="0" cy="46047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C951AF30-8FAA-4CC7-A88F-EAC2B26982DB}"/>
              </a:ext>
            </a:extLst>
          </p:cNvPr>
          <p:cNvSpPr/>
          <p:nvPr/>
        </p:nvSpPr>
        <p:spPr>
          <a:xfrm>
            <a:off x="3232026" y="4092034"/>
            <a:ext cx="509973" cy="2357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 row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4C55FD9-F650-4435-AD72-BA383D43B59A}"/>
              </a:ext>
            </a:extLst>
          </p:cNvPr>
          <p:cNvCxnSpPr>
            <a:cxnSpLocks/>
          </p:cNvCxnSpPr>
          <p:nvPr/>
        </p:nvCxnSpPr>
        <p:spPr>
          <a:xfrm>
            <a:off x="2812485" y="3002863"/>
            <a:ext cx="0" cy="561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59CCB1-6A15-4981-B708-DEBB40CE1F3F}"/>
              </a:ext>
            </a:extLst>
          </p:cNvPr>
          <p:cNvCxnSpPr>
            <a:cxnSpLocks/>
          </p:cNvCxnSpPr>
          <p:nvPr/>
        </p:nvCxnSpPr>
        <p:spPr>
          <a:xfrm>
            <a:off x="2349334" y="3012386"/>
            <a:ext cx="0" cy="561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B825CD7-C984-488E-A257-DDA234A52B1A}"/>
              </a:ext>
            </a:extLst>
          </p:cNvPr>
          <p:cNvCxnSpPr>
            <a:cxnSpLocks/>
          </p:cNvCxnSpPr>
          <p:nvPr/>
        </p:nvCxnSpPr>
        <p:spPr>
          <a:xfrm>
            <a:off x="2349334" y="3243963"/>
            <a:ext cx="45720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DC3868C-7CF9-4F65-990E-47818FC5B83E}"/>
              </a:ext>
            </a:extLst>
          </p:cNvPr>
          <p:cNvSpPr/>
          <p:nvPr/>
        </p:nvSpPr>
        <p:spPr>
          <a:xfrm>
            <a:off x="2856515" y="3134757"/>
            <a:ext cx="625233" cy="2357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 column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504C66EA-3FD2-4A6F-A0A1-5955F1C0E4D6}"/>
              </a:ext>
            </a:extLst>
          </p:cNvPr>
          <p:cNvCxnSpPr>
            <a:cxnSpLocks/>
            <a:stCxn id="61" idx="2"/>
          </p:cNvCxnSpPr>
          <p:nvPr/>
        </p:nvCxnSpPr>
        <p:spPr>
          <a:xfrm>
            <a:off x="2976292" y="4455086"/>
            <a:ext cx="5048" cy="79177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853C4371-5E21-41E6-9285-A647E0175F38}"/>
              </a:ext>
            </a:extLst>
          </p:cNvPr>
          <p:cNvSpPr/>
          <p:nvPr/>
        </p:nvSpPr>
        <p:spPr>
          <a:xfrm>
            <a:off x="4650472" y="4633743"/>
            <a:ext cx="914400" cy="91440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32x32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7B29438-B998-45E0-8F94-23FC41B1BB49}"/>
              </a:ext>
            </a:extLst>
          </p:cNvPr>
          <p:cNvSpPr/>
          <p:nvPr/>
        </p:nvSpPr>
        <p:spPr>
          <a:xfrm>
            <a:off x="4825283" y="4801310"/>
            <a:ext cx="914400" cy="91440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32x32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9C534CA-8BDB-4567-95A1-9A35B58C74B0}"/>
              </a:ext>
            </a:extLst>
          </p:cNvPr>
          <p:cNvSpPr/>
          <p:nvPr/>
        </p:nvSpPr>
        <p:spPr>
          <a:xfrm>
            <a:off x="4992885" y="5013559"/>
            <a:ext cx="914400" cy="91440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32x32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35A57DF-B9CD-4C4A-9949-35E24BD7826B}"/>
              </a:ext>
            </a:extLst>
          </p:cNvPr>
          <p:cNvCxnSpPr>
            <a:cxnSpLocks/>
            <a:endCxn id="44" idx="1"/>
          </p:cNvCxnSpPr>
          <p:nvPr/>
        </p:nvCxnSpPr>
        <p:spPr>
          <a:xfrm flipV="1">
            <a:off x="3209940" y="5470759"/>
            <a:ext cx="1782945" cy="46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1D54020-2984-450D-9F4C-C43B3BA322B9}"/>
              </a:ext>
            </a:extLst>
          </p:cNvPr>
          <p:cNvCxnSpPr/>
          <p:nvPr/>
        </p:nvCxnSpPr>
        <p:spPr>
          <a:xfrm flipH="1">
            <a:off x="5907285" y="5004034"/>
            <a:ext cx="5580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8A01725-0298-471A-8565-A3A557FB853D}"/>
              </a:ext>
            </a:extLst>
          </p:cNvPr>
          <p:cNvCxnSpPr>
            <a:cxnSpLocks/>
          </p:cNvCxnSpPr>
          <p:nvPr/>
        </p:nvCxnSpPr>
        <p:spPr>
          <a:xfrm flipH="1">
            <a:off x="5564872" y="4624218"/>
            <a:ext cx="9196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19FB4403-95B1-46A9-8C01-703F1B5192DE}"/>
              </a:ext>
            </a:extLst>
          </p:cNvPr>
          <p:cNvCxnSpPr>
            <a:cxnSpLocks/>
          </p:cNvCxnSpPr>
          <p:nvPr/>
        </p:nvCxnSpPr>
        <p:spPr>
          <a:xfrm>
            <a:off x="6183729" y="4612041"/>
            <a:ext cx="0" cy="40151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C8887F6A-F11D-4249-9CB6-F78DCC1D412F}"/>
              </a:ext>
            </a:extLst>
          </p:cNvPr>
          <p:cNvSpPr/>
          <p:nvPr/>
        </p:nvSpPr>
        <p:spPr>
          <a:xfrm>
            <a:off x="5828492" y="4708571"/>
            <a:ext cx="710474" cy="211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32 images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2BC10AF-C0F6-4861-B8F1-A5ADCA206E64}"/>
              </a:ext>
            </a:extLst>
          </p:cNvPr>
          <p:cNvSpPr/>
          <p:nvPr/>
        </p:nvSpPr>
        <p:spPr>
          <a:xfrm>
            <a:off x="7571876" y="4972091"/>
            <a:ext cx="457200" cy="99815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EFDAF08-9129-4271-AC0E-8EFB3E339E2F}"/>
              </a:ext>
            </a:extLst>
          </p:cNvPr>
          <p:cNvSpPr/>
          <p:nvPr/>
        </p:nvSpPr>
        <p:spPr>
          <a:xfrm>
            <a:off x="7732090" y="5076595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303DEDB6-6B0A-4346-9AD6-92905FDB95A1}"/>
              </a:ext>
            </a:extLst>
          </p:cNvPr>
          <p:cNvSpPr/>
          <p:nvPr/>
        </p:nvSpPr>
        <p:spPr>
          <a:xfrm>
            <a:off x="7732090" y="5383683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7E5983E0-D85F-485C-A6E5-49307FCD6FF8}"/>
              </a:ext>
            </a:extLst>
          </p:cNvPr>
          <p:cNvSpPr/>
          <p:nvPr/>
        </p:nvSpPr>
        <p:spPr>
          <a:xfrm>
            <a:off x="7732090" y="5681001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BEBCAFD-3BF8-41BD-9881-AEAA78D30395}"/>
              </a:ext>
            </a:extLst>
          </p:cNvPr>
          <p:cNvCxnSpPr>
            <a:cxnSpLocks/>
            <a:stCxn id="44" idx="3"/>
            <a:endCxn id="50" idx="1"/>
          </p:cNvCxnSpPr>
          <p:nvPr/>
        </p:nvCxnSpPr>
        <p:spPr>
          <a:xfrm>
            <a:off x="5907285" y="5470759"/>
            <a:ext cx="1664591" cy="407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7B18049F-7CFA-47F0-B7BD-CB7B0EB50BB9}"/>
              </a:ext>
            </a:extLst>
          </p:cNvPr>
          <p:cNvSpPr/>
          <p:nvPr/>
        </p:nvSpPr>
        <p:spPr>
          <a:xfrm>
            <a:off x="7462996" y="4678597"/>
            <a:ext cx="674960" cy="2555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1024 neurons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24DAC7C-A631-493F-A7D0-279AA882563C}"/>
              </a:ext>
            </a:extLst>
          </p:cNvPr>
          <p:cNvSpPr txBox="1"/>
          <p:nvPr/>
        </p:nvSpPr>
        <p:spPr>
          <a:xfrm>
            <a:off x="577124" y="1433301"/>
            <a:ext cx="7989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low-resolution feature maps are convolved with 32 1x1 kernels to enhance the important features. 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D2FC454-4423-4256-B561-44D40B37D43E}"/>
              </a:ext>
            </a:extLst>
          </p:cNvPr>
          <p:cNvSpPr/>
          <p:nvPr/>
        </p:nvSpPr>
        <p:spPr>
          <a:xfrm>
            <a:off x="2535773" y="3787860"/>
            <a:ext cx="457200" cy="4572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C5EF380-4E6F-4B35-9D93-8C73B7F770E0}"/>
              </a:ext>
            </a:extLst>
          </p:cNvPr>
          <p:cNvSpPr/>
          <p:nvPr/>
        </p:nvSpPr>
        <p:spPr>
          <a:xfrm>
            <a:off x="2747692" y="3997886"/>
            <a:ext cx="457200" cy="457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F13D928-96DB-47AE-9A56-A7AD2BB644FD}"/>
              </a:ext>
            </a:extLst>
          </p:cNvPr>
          <p:cNvSpPr/>
          <p:nvPr/>
        </p:nvSpPr>
        <p:spPr>
          <a:xfrm>
            <a:off x="912659" y="4565226"/>
            <a:ext cx="457200" cy="1828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57771BBA-3863-4671-8B5A-9B5A1E2B6A9E}"/>
              </a:ext>
            </a:extLst>
          </p:cNvPr>
          <p:cNvSpPr/>
          <p:nvPr/>
        </p:nvSpPr>
        <p:spPr>
          <a:xfrm>
            <a:off x="1072873" y="4678597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8BEC9C96-967D-4BE9-B60E-B1B4B5F34E7A}"/>
              </a:ext>
            </a:extLst>
          </p:cNvPr>
          <p:cNvSpPr/>
          <p:nvPr/>
        </p:nvSpPr>
        <p:spPr>
          <a:xfrm>
            <a:off x="1072873" y="4974848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1E6F49FB-8A5F-4D16-85B9-49C6BB2953C6}"/>
              </a:ext>
            </a:extLst>
          </p:cNvPr>
          <p:cNvSpPr/>
          <p:nvPr/>
        </p:nvSpPr>
        <p:spPr>
          <a:xfrm>
            <a:off x="1072873" y="5281936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D97C298-3C55-45F0-B3F7-0C4A556E7346}"/>
              </a:ext>
            </a:extLst>
          </p:cNvPr>
          <p:cNvSpPr/>
          <p:nvPr/>
        </p:nvSpPr>
        <p:spPr>
          <a:xfrm>
            <a:off x="1072873" y="5579254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83FC8A98-DF76-4CBB-AAA7-608F73882DF4}"/>
              </a:ext>
            </a:extLst>
          </p:cNvPr>
          <p:cNvSpPr/>
          <p:nvPr/>
        </p:nvSpPr>
        <p:spPr>
          <a:xfrm>
            <a:off x="1072873" y="5859628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02C7DD1F-6321-4F8A-98AA-1F8579728C1E}"/>
              </a:ext>
            </a:extLst>
          </p:cNvPr>
          <p:cNvSpPr/>
          <p:nvPr/>
        </p:nvSpPr>
        <p:spPr>
          <a:xfrm>
            <a:off x="1072873" y="6124233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DAE1E357-3894-4110-8EAB-1D005931BEE4}"/>
              </a:ext>
            </a:extLst>
          </p:cNvPr>
          <p:cNvSpPr/>
          <p:nvPr/>
        </p:nvSpPr>
        <p:spPr>
          <a:xfrm>
            <a:off x="826833" y="4273385"/>
            <a:ext cx="674960" cy="299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2048 neurons</a:t>
            </a:r>
          </a:p>
        </p:txBody>
      </p:sp>
      <p:sp>
        <p:nvSpPr>
          <p:cNvPr id="55" name="Flowchart: Connector 54">
            <a:extLst>
              <a:ext uri="{FF2B5EF4-FFF2-40B4-BE49-F238E27FC236}">
                <a16:creationId xmlns:a16="http://schemas.microsoft.com/office/drawing/2014/main" id="{AB7D0673-5B0F-4694-8BE1-022EFFC05772}"/>
              </a:ext>
            </a:extLst>
          </p:cNvPr>
          <p:cNvSpPr/>
          <p:nvPr/>
        </p:nvSpPr>
        <p:spPr>
          <a:xfrm>
            <a:off x="2755728" y="5246857"/>
            <a:ext cx="457200" cy="457200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807288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" name="Table 8">
            <a:extLst>
              <a:ext uri="{FF2B5EF4-FFF2-40B4-BE49-F238E27FC236}">
                <a16:creationId xmlns:a16="http://schemas.microsoft.com/office/drawing/2014/main" id="{986B0FB9-1C51-4DBB-8F9E-65CE114A6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493997"/>
              </p:ext>
            </p:extLst>
          </p:nvPr>
        </p:nvGraphicFramePr>
        <p:xfrm>
          <a:off x="1738639" y="2746792"/>
          <a:ext cx="982240" cy="990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448">
                  <a:extLst>
                    <a:ext uri="{9D8B030D-6E8A-4147-A177-3AD203B41FA5}">
                      <a16:colId xmlns:a16="http://schemas.microsoft.com/office/drawing/2014/main" val="1641569632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2021003377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834717475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2483201116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1469256465"/>
                    </a:ext>
                  </a:extLst>
                </a:gridCol>
              </a:tblGrid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061651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313604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481671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21686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5134682"/>
                  </a:ext>
                </a:extLst>
              </a:tr>
            </a:tbl>
          </a:graphicData>
        </a:graphic>
      </p:graphicFrame>
      <p:graphicFrame>
        <p:nvGraphicFramePr>
          <p:cNvPr id="47" name="Table 8">
            <a:extLst>
              <a:ext uri="{FF2B5EF4-FFF2-40B4-BE49-F238E27FC236}">
                <a16:creationId xmlns:a16="http://schemas.microsoft.com/office/drawing/2014/main" id="{7E7C1507-6E15-4FEF-96F2-E05D600151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6941056"/>
              </p:ext>
            </p:extLst>
          </p:nvPr>
        </p:nvGraphicFramePr>
        <p:xfrm>
          <a:off x="1976780" y="2991939"/>
          <a:ext cx="982240" cy="990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448">
                  <a:extLst>
                    <a:ext uri="{9D8B030D-6E8A-4147-A177-3AD203B41FA5}">
                      <a16:colId xmlns:a16="http://schemas.microsoft.com/office/drawing/2014/main" val="1641569632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2021003377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834717475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2483201116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1469256465"/>
                    </a:ext>
                  </a:extLst>
                </a:gridCol>
              </a:tblGrid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061651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313604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481671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21686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5134682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259D46D-1BC4-497D-A28C-4DC169D30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537477"/>
          </a:xfrm>
        </p:spPr>
        <p:txBody>
          <a:bodyPr/>
          <a:lstStyle/>
          <a:p>
            <a:r>
              <a:rPr lang="en-US" sz="2800" dirty="0"/>
              <a:t>Reconstruction</a:t>
            </a:r>
          </a:p>
        </p:txBody>
      </p:sp>
      <p:sp>
        <p:nvSpPr>
          <p:cNvPr id="3" name="Date Placeholder 6">
            <a:extLst>
              <a:ext uri="{FF2B5EF4-FFF2-40B4-BE49-F238E27FC236}">
                <a16:creationId xmlns:a16="http://schemas.microsoft.com/office/drawing/2014/main" id="{6903AD32-9682-47D7-AA50-BF5B932A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59327" y="6482653"/>
            <a:ext cx="2133600" cy="365125"/>
          </a:xfrm>
        </p:spPr>
        <p:txBody>
          <a:bodyPr/>
          <a:lstStyle/>
          <a:p>
            <a:fld id="{EDBAC8D9-C124-4B74-9CB9-474FDD0AD4C5}" type="datetime1">
              <a:rPr lang="en-US" smtClean="0"/>
              <a:t>4/11/2021</a:t>
            </a:fld>
            <a:endParaRPr lang="en-US" dirty="0"/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160DCE5B-CF28-4038-B395-EAE5EF6CA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78327"/>
            <a:ext cx="4870585" cy="365125"/>
          </a:xfrm>
          <a:ln>
            <a:noFill/>
          </a:ln>
        </p:spPr>
        <p:txBody>
          <a:bodyPr/>
          <a:lstStyle/>
          <a:p>
            <a:r>
              <a:rPr lang="en-US" dirty="0"/>
              <a:t>Super Resolution</a:t>
            </a:r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31EF2E07-57A6-41D1-B07A-B29607FAC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00476" y="6482653"/>
            <a:ext cx="77046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A204AD-0755-4340-BB03-81DA9C6A7268}"/>
              </a:ext>
            </a:extLst>
          </p:cNvPr>
          <p:cNvSpPr txBox="1"/>
          <p:nvPr/>
        </p:nvSpPr>
        <p:spPr>
          <a:xfrm>
            <a:off x="577124" y="1433301"/>
            <a:ext cx="79897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non-linear mapping features are convolved with 4 5x5 kernels to produce a patch-wise representation.  Thus, generating the high-resolution image.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E5DB082-1A76-465B-8F3C-B01536AB1F16}"/>
              </a:ext>
            </a:extLst>
          </p:cNvPr>
          <p:cNvCxnSpPr>
            <a:cxnSpLocks/>
            <a:stCxn id="58" idx="3"/>
          </p:cNvCxnSpPr>
          <p:nvPr/>
        </p:nvCxnSpPr>
        <p:spPr>
          <a:xfrm flipV="1">
            <a:off x="1991953" y="5475457"/>
            <a:ext cx="760787" cy="62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8582D05-80AD-4ADA-AD79-163C672EA4F7}"/>
              </a:ext>
            </a:extLst>
          </p:cNvPr>
          <p:cNvCxnSpPr/>
          <p:nvPr/>
        </p:nvCxnSpPr>
        <p:spPr>
          <a:xfrm flipH="1">
            <a:off x="1158900" y="3727577"/>
            <a:ext cx="5580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2FDD90B-C9F3-4519-BB4F-886DE8F978F1}"/>
              </a:ext>
            </a:extLst>
          </p:cNvPr>
          <p:cNvCxnSpPr>
            <a:cxnSpLocks/>
          </p:cNvCxnSpPr>
          <p:nvPr/>
        </p:nvCxnSpPr>
        <p:spPr>
          <a:xfrm flipH="1">
            <a:off x="1158901" y="4453789"/>
            <a:ext cx="13925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BD8F683E-8DF8-4621-9808-B3048943D6CC}"/>
              </a:ext>
            </a:extLst>
          </p:cNvPr>
          <p:cNvCxnSpPr>
            <a:cxnSpLocks/>
          </p:cNvCxnSpPr>
          <p:nvPr/>
        </p:nvCxnSpPr>
        <p:spPr>
          <a:xfrm>
            <a:off x="1444650" y="3727577"/>
            <a:ext cx="0" cy="72621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D35FFFEA-153D-4C16-B983-527264661C68}"/>
              </a:ext>
            </a:extLst>
          </p:cNvPr>
          <p:cNvSpPr/>
          <p:nvPr/>
        </p:nvSpPr>
        <p:spPr>
          <a:xfrm>
            <a:off x="1096417" y="3985127"/>
            <a:ext cx="710474" cy="2111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4 kernels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E02F057-D014-42FA-BD3E-8D905CC71825}"/>
              </a:ext>
            </a:extLst>
          </p:cNvPr>
          <p:cNvCxnSpPr/>
          <p:nvPr/>
        </p:nvCxnSpPr>
        <p:spPr>
          <a:xfrm flipH="1">
            <a:off x="3478269" y="3472715"/>
            <a:ext cx="5580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71E4F67-06E8-4FB1-987F-8C792D3D1093}"/>
              </a:ext>
            </a:extLst>
          </p:cNvPr>
          <p:cNvCxnSpPr/>
          <p:nvPr/>
        </p:nvCxnSpPr>
        <p:spPr>
          <a:xfrm flipH="1">
            <a:off x="3478269" y="4467889"/>
            <a:ext cx="5580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90BEE04-A958-4747-BB35-5228D4E29020}"/>
              </a:ext>
            </a:extLst>
          </p:cNvPr>
          <p:cNvCxnSpPr>
            <a:cxnSpLocks/>
          </p:cNvCxnSpPr>
          <p:nvPr/>
        </p:nvCxnSpPr>
        <p:spPr>
          <a:xfrm>
            <a:off x="3757306" y="3472715"/>
            <a:ext cx="0" cy="99517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657B998D-4220-416C-AC60-83C49D5E0DFB}"/>
              </a:ext>
            </a:extLst>
          </p:cNvPr>
          <p:cNvSpPr/>
          <p:nvPr/>
        </p:nvSpPr>
        <p:spPr>
          <a:xfrm>
            <a:off x="3537320" y="3840632"/>
            <a:ext cx="509973" cy="2357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 rows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B7A6FCD-69E6-4BFE-B595-47615ECED438}"/>
              </a:ext>
            </a:extLst>
          </p:cNvPr>
          <p:cNvCxnSpPr>
            <a:cxnSpLocks/>
          </p:cNvCxnSpPr>
          <p:nvPr/>
        </p:nvCxnSpPr>
        <p:spPr>
          <a:xfrm>
            <a:off x="2720879" y="2198871"/>
            <a:ext cx="0" cy="561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EADA10A-0456-41E0-B53A-070B6D02E03E}"/>
              </a:ext>
            </a:extLst>
          </p:cNvPr>
          <p:cNvCxnSpPr>
            <a:cxnSpLocks/>
          </p:cNvCxnSpPr>
          <p:nvPr/>
        </p:nvCxnSpPr>
        <p:spPr>
          <a:xfrm>
            <a:off x="1729594" y="2198871"/>
            <a:ext cx="0" cy="561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6F3878A-2B7B-4BC4-8E57-847FC6DAC1CE}"/>
              </a:ext>
            </a:extLst>
          </p:cNvPr>
          <p:cNvCxnSpPr>
            <a:cxnSpLocks/>
          </p:cNvCxnSpPr>
          <p:nvPr/>
        </p:nvCxnSpPr>
        <p:spPr>
          <a:xfrm>
            <a:off x="1738639" y="2452201"/>
            <a:ext cx="98224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D138CE22-6818-4549-BBAE-DC114D9A9413}"/>
              </a:ext>
            </a:extLst>
          </p:cNvPr>
          <p:cNvSpPr/>
          <p:nvPr/>
        </p:nvSpPr>
        <p:spPr>
          <a:xfrm>
            <a:off x="1914740" y="2252924"/>
            <a:ext cx="625233" cy="3662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5 columns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EB4ED517-7C6E-460A-9B05-BA4D17225E6B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978311" y="4453789"/>
            <a:ext cx="3029" cy="79306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443FE418-9E54-49A2-A874-BCC3D868FC20}"/>
              </a:ext>
            </a:extLst>
          </p:cNvPr>
          <p:cNvCxnSpPr>
            <a:cxnSpLocks/>
            <a:endCxn id="73" idx="1"/>
          </p:cNvCxnSpPr>
          <p:nvPr/>
        </p:nvCxnSpPr>
        <p:spPr>
          <a:xfrm>
            <a:off x="3209940" y="5475457"/>
            <a:ext cx="2013083" cy="416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5" name="Table 8">
            <a:extLst>
              <a:ext uri="{FF2B5EF4-FFF2-40B4-BE49-F238E27FC236}">
                <a16:creationId xmlns:a16="http://schemas.microsoft.com/office/drawing/2014/main" id="{90FB3762-33B6-4B33-B628-A5F3FCDB80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553106"/>
              </p:ext>
            </p:extLst>
          </p:nvPr>
        </p:nvGraphicFramePr>
        <p:xfrm>
          <a:off x="2242937" y="3231527"/>
          <a:ext cx="982240" cy="990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448">
                  <a:extLst>
                    <a:ext uri="{9D8B030D-6E8A-4147-A177-3AD203B41FA5}">
                      <a16:colId xmlns:a16="http://schemas.microsoft.com/office/drawing/2014/main" val="1641569632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2021003377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834717475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2483201116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1469256465"/>
                    </a:ext>
                  </a:extLst>
                </a:gridCol>
              </a:tblGrid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061651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313604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481671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21686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5134682"/>
                  </a:ext>
                </a:extLst>
              </a:tr>
            </a:tbl>
          </a:graphicData>
        </a:graphic>
      </p:graphicFrame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9FC3D01-316F-4484-B72C-D041BF9A4F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2338585"/>
              </p:ext>
            </p:extLst>
          </p:nvPr>
        </p:nvGraphicFramePr>
        <p:xfrm>
          <a:off x="2487191" y="3463189"/>
          <a:ext cx="982240" cy="990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448">
                  <a:extLst>
                    <a:ext uri="{9D8B030D-6E8A-4147-A177-3AD203B41FA5}">
                      <a16:colId xmlns:a16="http://schemas.microsoft.com/office/drawing/2014/main" val="1641569632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2021003377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834717475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2483201116"/>
                    </a:ext>
                  </a:extLst>
                </a:gridCol>
                <a:gridCol w="196448">
                  <a:extLst>
                    <a:ext uri="{9D8B030D-6E8A-4147-A177-3AD203B41FA5}">
                      <a16:colId xmlns:a16="http://schemas.microsoft.com/office/drawing/2014/main" val="1469256465"/>
                    </a:ext>
                  </a:extLst>
                </a:gridCol>
              </a:tblGrid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061651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313604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481671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216867"/>
                  </a:ext>
                </a:extLst>
              </a:tr>
              <a:tr h="119946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45720" marR="45720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5134682"/>
                  </a:ext>
                </a:extLst>
              </a:tr>
            </a:tbl>
          </a:graphicData>
        </a:graphic>
      </p:graphicFrame>
      <p:sp>
        <p:nvSpPr>
          <p:cNvPr id="58" name="Rectangle 57">
            <a:extLst>
              <a:ext uri="{FF2B5EF4-FFF2-40B4-BE49-F238E27FC236}">
                <a16:creationId xmlns:a16="http://schemas.microsoft.com/office/drawing/2014/main" id="{9467D1BF-D6AD-4E65-BB48-98FC4E50EDF5}"/>
              </a:ext>
            </a:extLst>
          </p:cNvPr>
          <p:cNvSpPr/>
          <p:nvPr/>
        </p:nvSpPr>
        <p:spPr>
          <a:xfrm>
            <a:off x="1534753" y="4982657"/>
            <a:ext cx="457200" cy="99815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A9D4E819-19FC-403D-9A9D-542DA5422A30}"/>
              </a:ext>
            </a:extLst>
          </p:cNvPr>
          <p:cNvSpPr/>
          <p:nvPr/>
        </p:nvSpPr>
        <p:spPr>
          <a:xfrm>
            <a:off x="1694967" y="5087161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99CF92CB-BB72-4271-AE52-7D77E0302EA9}"/>
              </a:ext>
            </a:extLst>
          </p:cNvPr>
          <p:cNvSpPr/>
          <p:nvPr/>
        </p:nvSpPr>
        <p:spPr>
          <a:xfrm>
            <a:off x="1694967" y="5394249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43DB0081-D7BA-4028-8475-A5C0C7964687}"/>
              </a:ext>
            </a:extLst>
          </p:cNvPr>
          <p:cNvSpPr/>
          <p:nvPr/>
        </p:nvSpPr>
        <p:spPr>
          <a:xfrm>
            <a:off x="1694967" y="5691567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46FD710-AF34-4EDF-8025-C92509FDF19C}"/>
              </a:ext>
            </a:extLst>
          </p:cNvPr>
          <p:cNvSpPr/>
          <p:nvPr/>
        </p:nvSpPr>
        <p:spPr>
          <a:xfrm>
            <a:off x="1425873" y="4689163"/>
            <a:ext cx="674960" cy="2555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1024 neurons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D34D95F-54FA-47DC-B64E-F71744AC36FE}"/>
              </a:ext>
            </a:extLst>
          </p:cNvPr>
          <p:cNvSpPr/>
          <p:nvPr/>
        </p:nvSpPr>
        <p:spPr>
          <a:xfrm>
            <a:off x="6991833" y="5020933"/>
            <a:ext cx="914400" cy="914400"/>
          </a:xfrm>
          <a:prstGeom prst="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64x64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624CB39-2E76-43EB-9DFF-0F050B05C950}"/>
              </a:ext>
            </a:extLst>
          </p:cNvPr>
          <p:cNvSpPr/>
          <p:nvPr/>
        </p:nvSpPr>
        <p:spPr>
          <a:xfrm>
            <a:off x="5223023" y="4565226"/>
            <a:ext cx="457200" cy="18288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4575D27C-83A0-4E43-B44E-324ABDAE34B1}"/>
              </a:ext>
            </a:extLst>
          </p:cNvPr>
          <p:cNvSpPr/>
          <p:nvPr/>
        </p:nvSpPr>
        <p:spPr>
          <a:xfrm>
            <a:off x="5383237" y="4678597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8D578345-C33E-47C1-AA67-4058CC76A161}"/>
              </a:ext>
            </a:extLst>
          </p:cNvPr>
          <p:cNvSpPr/>
          <p:nvPr/>
        </p:nvSpPr>
        <p:spPr>
          <a:xfrm>
            <a:off x="5383237" y="4974848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73DC5534-94E8-40D1-B33C-87801510A771}"/>
              </a:ext>
            </a:extLst>
          </p:cNvPr>
          <p:cNvSpPr/>
          <p:nvPr/>
        </p:nvSpPr>
        <p:spPr>
          <a:xfrm>
            <a:off x="5383237" y="5281936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DE277DD0-5253-4B0F-81CA-AD486EF71A8E}"/>
              </a:ext>
            </a:extLst>
          </p:cNvPr>
          <p:cNvSpPr/>
          <p:nvPr/>
        </p:nvSpPr>
        <p:spPr>
          <a:xfrm>
            <a:off x="5383237" y="5579254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ED38BF46-1F35-4A2D-B223-364111BFCBAD}"/>
              </a:ext>
            </a:extLst>
          </p:cNvPr>
          <p:cNvSpPr/>
          <p:nvPr/>
        </p:nvSpPr>
        <p:spPr>
          <a:xfrm>
            <a:off x="5383237" y="5859628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85EFFEA-EE0C-4B18-93FD-BD563DEFBE08}"/>
              </a:ext>
            </a:extLst>
          </p:cNvPr>
          <p:cNvSpPr/>
          <p:nvPr/>
        </p:nvSpPr>
        <p:spPr>
          <a:xfrm>
            <a:off x="5383237" y="6124233"/>
            <a:ext cx="182880" cy="18288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A49D4D7A-D01F-4158-B4A8-E3DD717C98F4}"/>
              </a:ext>
            </a:extLst>
          </p:cNvPr>
          <p:cNvSpPr/>
          <p:nvPr/>
        </p:nvSpPr>
        <p:spPr>
          <a:xfrm>
            <a:off x="5137197" y="4273385"/>
            <a:ext cx="674960" cy="299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4096 neurons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02A39085-DA5E-4E65-9F50-1E51D219E616}"/>
              </a:ext>
            </a:extLst>
          </p:cNvPr>
          <p:cNvCxnSpPr>
            <a:cxnSpLocks/>
            <a:stCxn id="73" idx="3"/>
            <a:endCxn id="70" idx="1"/>
          </p:cNvCxnSpPr>
          <p:nvPr/>
        </p:nvCxnSpPr>
        <p:spPr>
          <a:xfrm flipV="1">
            <a:off x="5680223" y="5478133"/>
            <a:ext cx="1311610" cy="149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lowchart: Connector 41">
            <a:extLst>
              <a:ext uri="{FF2B5EF4-FFF2-40B4-BE49-F238E27FC236}">
                <a16:creationId xmlns:a16="http://schemas.microsoft.com/office/drawing/2014/main" id="{DD40F108-1848-46D0-8D06-7A2E50AF64D8}"/>
              </a:ext>
            </a:extLst>
          </p:cNvPr>
          <p:cNvSpPr/>
          <p:nvPr/>
        </p:nvSpPr>
        <p:spPr>
          <a:xfrm>
            <a:off x="2755728" y="5246857"/>
            <a:ext cx="457200" cy="457200"/>
          </a:xfrm>
          <a:prstGeom prst="flowChartConnector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53301713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7F0652-397B-4F71-B75E-207A80EB2786}">
  <ds:schemaRefs>
    <ds:schemaRef ds:uri="http://schemas.microsoft.com/office/2006/documentManagement/types"/>
    <ds:schemaRef ds:uri="71af3243-3dd4-4a8d-8c0d-dd76da1f02a5"/>
    <ds:schemaRef ds:uri="16c05727-aa75-4e4a-9b5f-8a80a1165891"/>
    <ds:schemaRef ds:uri="http://schemas.microsoft.com/office/infopath/2007/PartnerControls"/>
    <ds:schemaRef ds:uri="http://purl.org/dc/terms/"/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643</TotalTime>
  <Words>652</Words>
  <Application>Microsoft Office PowerPoint</Application>
  <PresentationFormat>On-screen Show (4:3)</PresentationFormat>
  <Paragraphs>133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Wingdings 2</vt:lpstr>
      <vt:lpstr>Dividend</vt:lpstr>
      <vt:lpstr>PowerPoint Presentation</vt:lpstr>
      <vt:lpstr>Description</vt:lpstr>
      <vt:lpstr>Goal</vt:lpstr>
      <vt:lpstr>Architecture</vt:lpstr>
      <vt:lpstr>Convolutional Layer</vt:lpstr>
      <vt:lpstr>Parameters</vt:lpstr>
      <vt:lpstr>Patch Extraction and Representation</vt:lpstr>
      <vt:lpstr>Non-Linear Mapping</vt:lpstr>
      <vt:lpstr>Reconstruction</vt:lpstr>
      <vt:lpstr>Training Metric</vt:lpstr>
      <vt:lpstr>Training Samples</vt:lpstr>
      <vt:lpstr>Test Result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rhemphill2019@fit.edu</dc:creator>
  <cp:lastModifiedBy>rhemphill2019@fit.edu</cp:lastModifiedBy>
  <cp:revision>22</cp:revision>
  <dcterms:created xsi:type="dcterms:W3CDTF">2021-03-21T13:49:59Z</dcterms:created>
  <dcterms:modified xsi:type="dcterms:W3CDTF">2021-04-11T16:53:20Z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